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0"/>
  </p:notesMasterIdLst>
  <p:sldIdLst>
    <p:sldId id="256" r:id="rId2"/>
    <p:sldId id="302" r:id="rId3"/>
    <p:sldId id="300" r:id="rId4"/>
    <p:sldId id="305" r:id="rId5"/>
    <p:sldId id="306" r:id="rId6"/>
    <p:sldId id="307" r:id="rId7"/>
    <p:sldId id="310" r:id="rId8"/>
    <p:sldId id="327" r:id="rId9"/>
    <p:sldId id="303" r:id="rId10"/>
    <p:sldId id="328" r:id="rId11"/>
    <p:sldId id="313" r:id="rId12"/>
    <p:sldId id="314" r:id="rId13"/>
    <p:sldId id="315" r:id="rId14"/>
    <p:sldId id="316" r:id="rId15"/>
    <p:sldId id="317" r:id="rId16"/>
    <p:sldId id="321" r:id="rId17"/>
    <p:sldId id="322" r:id="rId18"/>
    <p:sldId id="299" r:id="rId19"/>
  </p:sldIdLst>
  <p:sldSz cx="12192000" cy="6858000"/>
  <p:notesSz cx="6858000" cy="9144000"/>
  <p:embeddedFontLst>
    <p:embeddedFont>
      <p:font typeface="Cambria Math" panose="02040503050406030204" pitchFamily="18" charset="0"/>
      <p:regular r:id="rId21"/>
    </p:embeddedFont>
    <p:embeddedFont>
      <p:font typeface="Segoe UI Black" panose="020B0A02040204020203" pitchFamily="34" charset="0"/>
      <p:bold r:id="rId22"/>
      <p:boldItalic r:id="rId23"/>
    </p:embeddedFont>
    <p:embeddedFont>
      <p:font typeface="等线" panose="02010600030101010101" pitchFamily="2" charset="-122"/>
      <p:regular r:id="rId24"/>
      <p:bold r:id="rId25"/>
    </p:embeddedFont>
    <p:embeddedFont>
      <p:font typeface="等线 Light" panose="02010600030101010101" pitchFamily="2"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楠 承" initials="楠" lastIdx="2" clrIdx="0">
    <p:extLst>
      <p:ext uri="{19B8F6BF-5375-455C-9EA6-DF929625EA0E}">
        <p15:presenceInfo xmlns:p15="http://schemas.microsoft.com/office/powerpoint/2012/main" userId="d3ecc903d0e266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52A"/>
    <a:srgbClr val="1A8DBB"/>
    <a:srgbClr val="808080"/>
    <a:srgbClr val="FAFA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7" autoAdjust="0"/>
    <p:restoredTop sz="80685" autoAdjust="0"/>
  </p:normalViewPr>
  <p:slideViewPr>
    <p:cSldViewPr snapToGrid="0">
      <p:cViewPr varScale="1">
        <p:scale>
          <a:sx n="130" d="100"/>
          <a:sy n="130" d="100"/>
        </p:scale>
        <p:origin x="149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6224E-512F-4A23-83DE-1C0EFDF4A8B1}"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3D308-5173-4A91-A0B3-52FD4BB8638E}" type="slidenum">
              <a:rPr lang="zh-CN" altLang="en-US" smtClean="0"/>
              <a:t>‹#›</a:t>
            </a:fld>
            <a:endParaRPr lang="zh-CN" altLang="en-US"/>
          </a:p>
        </p:txBody>
      </p:sp>
    </p:spTree>
    <p:extLst>
      <p:ext uri="{BB962C8B-B14F-4D97-AF65-F5344CB8AC3E}">
        <p14:creationId xmlns:p14="http://schemas.microsoft.com/office/powerpoint/2010/main" val="111057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 everyone, this is the presentation of the our paper “</a:t>
            </a:r>
            <a:r>
              <a:rPr lang="en-US" altLang="zh-CN" sz="1200" dirty="0">
                <a:latin typeface="Times New Roman" panose="02020603050405020304" pitchFamily="18" charset="0"/>
                <a:ea typeface="微软雅黑 Light" panose="020B0502040204020203" pitchFamily="34" charset="-122"/>
                <a:cs typeface="Times New Roman" panose="02020603050405020304" pitchFamily="18" charset="0"/>
              </a:rPr>
              <a:t>CNN-Based Synergetic Beamforming for Symbiotic Secure Transmissions in Integrated Satellite-Terrestrial Network</a:t>
            </a:r>
            <a:r>
              <a:rPr lang="en-US" altLang="zh-CN" dirty="0"/>
              <a:t>” , which proposes a synergetic beamforming scheme based on convolutional neural network (CNN) to achieve symbiotic security among heterogeneous downlinks in integrated satellite-terrestrial network.</a:t>
            </a:r>
            <a:r>
              <a:rPr lang="zh-CN" altLang="en-US" dirty="0"/>
              <a:t>大家好，这是我们论文的演示，“基于卷积神经网络的综合卫星地面网络中协同波束赋形用于共生安全传输”，该论文提出了一种基于卷积神经网络（</a:t>
            </a:r>
            <a:r>
              <a:rPr lang="en-US" altLang="zh-CN" dirty="0"/>
              <a:t>CNN</a:t>
            </a:r>
            <a:r>
              <a:rPr lang="zh-CN" altLang="en-US" dirty="0"/>
              <a:t>）的协同波束赋形方案，旨在实现综合卫星地面网络中异构下行链路之间的共生安全。</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1</a:t>
            </a:fld>
            <a:endParaRPr lang="zh-CN" altLang="en-US"/>
          </a:p>
        </p:txBody>
      </p:sp>
    </p:spTree>
    <p:extLst>
      <p:ext uri="{BB962C8B-B14F-4D97-AF65-F5344CB8AC3E}">
        <p14:creationId xmlns:p14="http://schemas.microsoft.com/office/powerpoint/2010/main" val="116734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$x_{</a:t>
            </a:r>
            <a:r>
              <a:rPr lang="en-US" altLang="zh-CN" dirty="0" err="1"/>
              <a:t>gu</a:t>
            </a:r>
            <a:r>
              <a:rPr lang="en-US" altLang="zh-CN" dirty="0"/>
              <a:t>}$ to represent the signal </a:t>
            </a:r>
            <a:r>
              <a:rPr lang="en-US" altLang="zh-CN" dirty="0" err="1"/>
              <a:t>transmited</a:t>
            </a:r>
            <a:r>
              <a:rPr lang="en-US" altLang="zh-CN" dirty="0"/>
              <a:t> by the BS and $x_{</a:t>
            </a:r>
            <a:r>
              <a:rPr lang="en-US" altLang="zh-CN" dirty="0" err="1"/>
              <a:t>su</a:t>
            </a:r>
            <a:r>
              <a:rPr lang="en-US" altLang="zh-CN" dirty="0"/>
              <a:t>}$ for the signal transmitted by the Sat, the received signals at GU , SU, GE, SE can be respectively expressed as shown.</a:t>
            </a:r>
          </a:p>
          <a:p>
            <a:r>
              <a:rPr lang="zh-CN" altLang="en-US" dirty="0"/>
              <a:t>使用 </a:t>
            </a:r>
            <a:r>
              <a:rPr lang="en-US" altLang="zh-CN" dirty="0"/>
              <a:t>$x_{</a:t>
            </a:r>
            <a:r>
              <a:rPr lang="en-US" altLang="zh-CN" dirty="0" err="1"/>
              <a:t>gu</a:t>
            </a:r>
            <a:r>
              <a:rPr lang="en-US" altLang="zh-CN" dirty="0"/>
              <a:t>}$ </a:t>
            </a:r>
            <a:r>
              <a:rPr lang="zh-CN" altLang="en-US" dirty="0"/>
              <a:t>代表基站发送的信号，</a:t>
            </a:r>
            <a:r>
              <a:rPr lang="en-US" altLang="zh-CN" dirty="0"/>
              <a:t>$x_{</a:t>
            </a:r>
            <a:r>
              <a:rPr lang="en-US" altLang="zh-CN" dirty="0" err="1"/>
              <a:t>su</a:t>
            </a:r>
            <a:r>
              <a:rPr lang="en-US" altLang="zh-CN" dirty="0"/>
              <a:t>}$ </a:t>
            </a:r>
            <a:r>
              <a:rPr lang="zh-CN" altLang="en-US" dirty="0"/>
              <a:t>代表卫星发送的信号，</a:t>
            </a:r>
            <a:r>
              <a:rPr lang="en-US" altLang="zh-CN" dirty="0"/>
              <a:t>GU SU GE SE </a:t>
            </a:r>
            <a:r>
              <a:rPr lang="zh-CN" altLang="en-US" dirty="0"/>
              <a:t>接收到的信号分别可以表示如下。</a:t>
            </a:r>
            <a:endParaRPr lang="en-US" altLang="zh-CN" dirty="0"/>
          </a:p>
          <a:p>
            <a:r>
              <a:rPr lang="en-US" altLang="zh-CN" dirty="0"/>
              <a:t>Where $n_{</a:t>
            </a:r>
            <a:r>
              <a:rPr lang="en-US" altLang="zh-CN" dirty="0" err="1"/>
              <a:t>gu</a:t>
            </a:r>
            <a:r>
              <a:rPr lang="en-US" altLang="zh-CN" dirty="0"/>
              <a:t>}$ and $n_{</a:t>
            </a:r>
            <a:r>
              <a:rPr lang="en-US" altLang="zh-CN" dirty="0" err="1"/>
              <a:t>su</a:t>
            </a:r>
            <a:r>
              <a:rPr lang="en-US" altLang="zh-CN" dirty="0"/>
              <a:t>}$ represent the noise when receiving signals at GU and SU, respectively. {w}_{g} and {w}_{s} respectively represent the beamforming vector of BS and Sat. The signals received by eavesdroppers GE and SE can be represented as shown:</a:t>
            </a:r>
          </a:p>
          <a:p>
            <a:r>
              <a:rPr lang="zh-CN" altLang="en-US" dirty="0"/>
              <a:t>其中，</a:t>
            </a:r>
            <a:r>
              <a:rPr lang="en-US" altLang="zh-CN" dirty="0"/>
              <a:t>$n_{</a:t>
            </a:r>
            <a:r>
              <a:rPr lang="en-US" altLang="zh-CN" dirty="0" err="1"/>
              <a:t>gu</a:t>
            </a:r>
            <a:r>
              <a:rPr lang="en-US" altLang="zh-CN" dirty="0"/>
              <a:t>}$ </a:t>
            </a:r>
            <a:r>
              <a:rPr lang="zh-CN" altLang="en-US" dirty="0"/>
              <a:t>和 </a:t>
            </a:r>
            <a:r>
              <a:rPr lang="en-US" altLang="zh-CN" dirty="0"/>
              <a:t>$n_{</a:t>
            </a:r>
            <a:r>
              <a:rPr lang="en-US" altLang="zh-CN" dirty="0" err="1"/>
              <a:t>su</a:t>
            </a:r>
            <a:r>
              <a:rPr lang="en-US" altLang="zh-CN" dirty="0"/>
              <a:t>}$ </a:t>
            </a:r>
            <a:r>
              <a:rPr lang="zh-CN" altLang="en-US" dirty="0"/>
              <a:t>分别代表 </a:t>
            </a:r>
            <a:r>
              <a:rPr lang="en-US" altLang="zh-CN" dirty="0"/>
              <a:t>GU </a:t>
            </a:r>
            <a:r>
              <a:rPr lang="zh-CN" altLang="en-US" dirty="0"/>
              <a:t>和 </a:t>
            </a:r>
            <a:r>
              <a:rPr lang="en-US" altLang="zh-CN" dirty="0"/>
              <a:t>SU </a:t>
            </a:r>
            <a:r>
              <a:rPr lang="zh-CN" altLang="en-US" dirty="0"/>
              <a:t>接收信号时的噪声。</a:t>
            </a:r>
            <a:r>
              <a:rPr lang="en-US" altLang="zh-CN" dirty="0"/>
              <a:t>$n_{</a:t>
            </a:r>
            <a:r>
              <a:rPr lang="en-US" altLang="zh-CN" dirty="0" err="1"/>
              <a:t>ge</a:t>
            </a:r>
            <a:r>
              <a:rPr lang="en-US" altLang="zh-CN" dirty="0"/>
              <a:t>}$ </a:t>
            </a:r>
            <a:r>
              <a:rPr lang="zh-CN" altLang="en-US" dirty="0"/>
              <a:t>和 </a:t>
            </a:r>
            <a:r>
              <a:rPr lang="en-US" altLang="zh-CN" dirty="0"/>
              <a:t>$n_{se}$ </a:t>
            </a:r>
            <a:r>
              <a:rPr lang="zh-CN" altLang="en-US" dirty="0"/>
              <a:t>分别代表 </a:t>
            </a:r>
            <a:r>
              <a:rPr lang="en-US" altLang="zh-CN" dirty="0"/>
              <a:t>GE </a:t>
            </a:r>
            <a:r>
              <a:rPr lang="zh-CN" altLang="en-US" dirty="0"/>
              <a:t>和 </a:t>
            </a:r>
            <a:r>
              <a:rPr lang="en-US" altLang="zh-CN" dirty="0"/>
              <a:t>SE </a:t>
            </a:r>
            <a:r>
              <a:rPr lang="zh-CN" altLang="en-US" dirty="0"/>
              <a:t>接收信号时的噪声</a:t>
            </a:r>
            <a:r>
              <a:rPr lang="en-US" altLang="zh-CN" dirty="0"/>
              <a:t>. ${w}_{g}$ </a:t>
            </a:r>
            <a:r>
              <a:rPr lang="zh-CN" altLang="en-US" dirty="0"/>
              <a:t>和 </a:t>
            </a:r>
            <a:r>
              <a:rPr lang="en-US" altLang="zh-CN" dirty="0"/>
              <a:t>${w}_{s}$ </a:t>
            </a:r>
            <a:r>
              <a:rPr lang="zh-CN" altLang="en-US" dirty="0"/>
              <a:t>分别代表基站和卫星的波束成形矢量。</a:t>
            </a:r>
            <a:endParaRPr lang="en-US" altLang="zh-CN" dirty="0"/>
          </a:p>
          <a:p>
            <a:r>
              <a:rPr lang="en-US" altLang="zh-CN" dirty="0"/>
              <a:t>the SINR when legitimate users GU and SU and eavesdroppers GE and SE receive signals can be expressed as shown:</a:t>
            </a:r>
          </a:p>
          <a:p>
            <a:r>
              <a:rPr lang="zh-CN" altLang="en-US" dirty="0"/>
              <a:t>合法用户 </a:t>
            </a:r>
            <a:r>
              <a:rPr lang="en-US" altLang="zh-CN" dirty="0"/>
              <a:t>GU </a:t>
            </a:r>
            <a:r>
              <a:rPr lang="zh-CN" altLang="en-US" dirty="0"/>
              <a:t>和 </a:t>
            </a:r>
            <a:r>
              <a:rPr lang="en-US" altLang="zh-CN" dirty="0"/>
              <a:t>SU </a:t>
            </a:r>
            <a:r>
              <a:rPr lang="zh-CN" altLang="en-US" dirty="0"/>
              <a:t>接收信号的信噪比 </a:t>
            </a:r>
            <a:r>
              <a:rPr lang="en-US" altLang="zh-CN" dirty="0"/>
              <a:t>(SINR) </a:t>
            </a:r>
            <a:r>
              <a:rPr lang="zh-CN" altLang="en-US" dirty="0"/>
              <a:t>可以表示如下：</a:t>
            </a:r>
            <a:endParaRPr lang="en-US" altLang="zh-CN" dirty="0"/>
          </a:p>
          <a:p>
            <a:r>
              <a:rPr lang="en-US" altLang="zh-CN" dirty="0"/>
              <a:t>Therefore, based on the definition of secrecy rate, the secrecy rates for GU and SU can be expressed as shown:</a:t>
            </a:r>
          </a:p>
          <a:p>
            <a:r>
              <a:rPr lang="zh-CN" altLang="en-US" dirty="0"/>
              <a:t>因此，根据安全速率的定义，</a:t>
            </a:r>
            <a:r>
              <a:rPr lang="en-US" altLang="zh-CN" dirty="0"/>
              <a:t>GU SU</a:t>
            </a:r>
            <a:r>
              <a:rPr lang="zh-CN" altLang="en-US" dirty="0"/>
              <a:t>的安全速率可以表示为：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10</a:t>
            </a:fld>
            <a:endParaRPr lang="zh-CN" altLang="en-US"/>
          </a:p>
        </p:txBody>
      </p:sp>
    </p:spTree>
    <p:extLst>
      <p:ext uri="{BB962C8B-B14F-4D97-AF65-F5344CB8AC3E}">
        <p14:creationId xmlns:p14="http://schemas.microsoft.com/office/powerpoint/2010/main" val="402535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analytical convenience, we assume that the noise power is normalized. The secrecy rates for GU and SU can be represented as shown.</a:t>
            </a:r>
          </a:p>
          <a:p>
            <a:r>
              <a:rPr lang="zh-CN" altLang="en-US" dirty="0"/>
              <a:t>为了便于分析，我们假设噪声功率是归一化的。</a:t>
            </a:r>
            <a:r>
              <a:rPr lang="en-US" altLang="zh-CN" dirty="0"/>
              <a:t>GU</a:t>
            </a:r>
            <a:r>
              <a:rPr lang="zh-CN" altLang="en-US" dirty="0"/>
              <a:t>和</a:t>
            </a:r>
            <a:r>
              <a:rPr lang="en-US" altLang="zh-CN" dirty="0"/>
              <a:t>SU</a:t>
            </a:r>
            <a:r>
              <a:rPr lang="zh-CN" altLang="en-US" dirty="0"/>
              <a:t>的保密率可以表示为如下所示。</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11</a:t>
            </a:fld>
            <a:endParaRPr lang="zh-CN" altLang="en-US"/>
          </a:p>
        </p:txBody>
      </p:sp>
    </p:spTree>
    <p:extLst>
      <p:ext uri="{BB962C8B-B14F-4D97-AF65-F5344CB8AC3E}">
        <p14:creationId xmlns:p14="http://schemas.microsoft.com/office/powerpoint/2010/main" val="307265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dirty="0"/>
                  <a:t>To enhance the secrecy performance of both GU and SU, the problem in this paper can be formulated as follows: </a:t>
                </a:r>
                <a:r>
                  <a:rPr lang="zh-CN" altLang="en-US" dirty="0"/>
                  <a:t>为了提高</a:t>
                </a:r>
                <a:r>
                  <a:rPr lang="en-US" altLang="zh-CN" dirty="0"/>
                  <a:t>GU</a:t>
                </a:r>
                <a:r>
                  <a:rPr lang="zh-CN" altLang="en-US" dirty="0"/>
                  <a:t>和</a:t>
                </a:r>
                <a:r>
                  <a:rPr lang="en-US" altLang="zh-CN" dirty="0"/>
                  <a:t>SU</a:t>
                </a:r>
                <a:r>
                  <a:rPr lang="zh-CN" altLang="en-US" dirty="0"/>
                  <a:t>的保密性能，本文中的问题可以表述如下：</a:t>
                </a:r>
                <a:endParaRPr lang="en-US" altLang="zh-CN" dirty="0"/>
              </a:p>
              <a:p>
                <a:r>
                  <a:rPr lang="en-US" altLang="zh-CN" dirty="0"/>
                  <a:t>Where $</a:t>
                </a:r>
                <a:r>
                  <a:rPr lang="en-US" altLang="zh-CN" dirty="0" err="1"/>
                  <a:t>P_g</a:t>
                </a:r>
                <a:r>
                  <a:rPr lang="en-US" altLang="zh-CN" dirty="0"/>
                  <a:t>$ and $P_s$ represent the maximum transmit power of BS and Sat, respectively. And $R_{</a:t>
                </a:r>
                <a:r>
                  <a:rPr lang="en-US" altLang="zh-CN" dirty="0" err="1"/>
                  <a:t>gu</a:t>
                </a:r>
                <a:r>
                  <a:rPr lang="en-US" altLang="zh-CN" dirty="0"/>
                  <a:t>}^{'}$ and $R_{</a:t>
                </a:r>
                <a:r>
                  <a:rPr lang="en-US" altLang="zh-CN" dirty="0" err="1"/>
                  <a:t>su</a:t>
                </a:r>
                <a:r>
                  <a:rPr lang="en-US" altLang="zh-CN" dirty="0"/>
                  <a:t>}^{'}$ represent the predefined secrecy rate constraints for GU and SU, respectively. </a:t>
                </a:r>
              </a:p>
              <a:p>
                <a:r>
                  <a:rPr lang="zh-CN" altLang="en-US" dirty="0"/>
                  <a:t>其中</a:t>
                </a:r>
                <a:r>
                  <a:rPr lang="en-US" altLang="zh-CN" dirty="0"/>
                  <a:t>$</a:t>
                </a:r>
                <a:r>
                  <a:rPr lang="en-US" altLang="zh-CN" dirty="0" err="1"/>
                  <a:t>P_g</a:t>
                </a:r>
                <a:r>
                  <a:rPr lang="en-US" altLang="zh-CN" dirty="0"/>
                  <a:t>$</a:t>
                </a:r>
                <a:r>
                  <a:rPr lang="zh-CN" altLang="en-US" dirty="0"/>
                  <a:t>和</a:t>
                </a:r>
                <a:r>
                  <a:rPr lang="en-US" altLang="zh-CN" dirty="0"/>
                  <a:t>$P_s$</a:t>
                </a:r>
                <a:r>
                  <a:rPr lang="zh-CN" altLang="en-US" dirty="0"/>
                  <a:t>分别表示</a:t>
                </a:r>
                <a:r>
                  <a:rPr lang="en-US" altLang="zh-CN" dirty="0"/>
                  <a:t>BS</a:t>
                </a:r>
                <a:r>
                  <a:rPr lang="zh-CN" altLang="en-US" dirty="0"/>
                  <a:t>和</a:t>
                </a:r>
                <a:r>
                  <a:rPr lang="en-US" altLang="zh-CN" dirty="0"/>
                  <a:t>Sat</a:t>
                </a:r>
                <a:r>
                  <a:rPr lang="zh-CN" altLang="en-US" dirty="0"/>
                  <a:t>的最大发射功率。</a:t>
                </a:r>
                <a:r>
                  <a:rPr lang="en-US" altLang="zh-CN" dirty="0"/>
                  <a:t>$R_{</a:t>
                </a:r>
                <a:r>
                  <a:rPr lang="en-US" altLang="zh-CN" dirty="0" err="1"/>
                  <a:t>gu</a:t>
                </a:r>
                <a:r>
                  <a:rPr lang="en-US" altLang="zh-CN" dirty="0"/>
                  <a:t>}^{'}$</a:t>
                </a:r>
                <a:r>
                  <a:rPr lang="zh-CN" altLang="en-US" dirty="0"/>
                  <a:t>和</a:t>
                </a:r>
                <a:r>
                  <a:rPr lang="en-US" altLang="zh-CN" dirty="0"/>
                  <a:t>$R_{</a:t>
                </a:r>
                <a:r>
                  <a:rPr lang="en-US" altLang="zh-CN" dirty="0" err="1"/>
                  <a:t>su</a:t>
                </a:r>
                <a:r>
                  <a:rPr lang="en-US" altLang="zh-CN" dirty="0"/>
                  <a:t>}^{'}$</a:t>
                </a:r>
                <a:r>
                  <a:rPr lang="zh-CN" altLang="en-US" dirty="0"/>
                  <a:t>分别表示</a:t>
                </a:r>
                <a:r>
                  <a:rPr lang="en-US" altLang="zh-CN" dirty="0" err="1"/>
                  <a:t>gu</a:t>
                </a:r>
                <a:r>
                  <a:rPr lang="zh-CN" altLang="en-US" dirty="0"/>
                  <a:t>和</a:t>
                </a:r>
                <a:r>
                  <a:rPr lang="en-US" altLang="zh-CN" dirty="0" err="1"/>
                  <a:t>su</a:t>
                </a:r>
                <a:r>
                  <a:rPr lang="zh-CN" altLang="en-US" dirty="0"/>
                  <a:t>的预定义保密率约束。</a:t>
                </a:r>
                <a:endParaRPr lang="en-US" altLang="zh-CN" dirty="0"/>
              </a:p>
              <a:p>
                <a:r>
                  <a:rPr lang="en-US" altLang="zh-CN" dirty="0"/>
                  <a:t>The objective function is to max the </a:t>
                </a:r>
                <a:r>
                  <a:rPr lang="en-US" altLang="zh-CN" sz="1200" dirty="0">
                    <a:latin typeface="Times New Roman" panose="02020603050405020304" pitchFamily="18" charset="0"/>
                    <a:cs typeface="Times New Roman" panose="02020603050405020304" pitchFamily="18" charset="0"/>
                  </a:rPr>
                  <a:t>sum secrecy rate </a:t>
                </a:r>
                <a:r>
                  <a:rPr lang="pt-BR" altLang="zh-CN" sz="1200" dirty="0">
                    <a:latin typeface="Times New Roman" panose="02020603050405020304" pitchFamily="18" charset="0"/>
                    <a:cs typeface="Times New Roman" panose="02020603050405020304" pitchFamily="18" charset="0"/>
                  </a:rPr>
                  <a:t>of </a:t>
                </a:r>
                <a14:m>
                  <m:oMath xmlns:m="http://schemas.openxmlformats.org/officeDocument/2006/math">
                    <m:sSub>
                      <m:sSubPr>
                        <m:ctrlPr>
                          <a:rPr lang="pt-BR" altLang="zh-CN" sz="1200" i="1" dirty="0" smtClean="0">
                            <a:latin typeface="Cambria Math" panose="02040503050406030204" pitchFamily="18" charset="0"/>
                            <a:cs typeface="Times New Roman" panose="02020603050405020304" pitchFamily="18" charset="0"/>
                          </a:rPr>
                        </m:ctrlPr>
                      </m:sSubPr>
                      <m:e>
                        <m:r>
                          <a:rPr lang="pt-BR" altLang="zh-CN" sz="1200" i="1" dirty="0" smtClean="0">
                            <a:latin typeface="Cambria Math" panose="02040503050406030204" pitchFamily="18" charset="0"/>
                            <a:cs typeface="Times New Roman" panose="02020603050405020304" pitchFamily="18" charset="0"/>
                          </a:rPr>
                          <m:t>𝑅</m:t>
                        </m:r>
                      </m:e>
                      <m:sub>
                        <m:r>
                          <a:rPr lang="pt-BR" altLang="zh-CN" sz="1200" i="1" dirty="0" smtClean="0">
                            <a:latin typeface="Cambria Math" panose="02040503050406030204" pitchFamily="18" charset="0"/>
                            <a:cs typeface="Times New Roman" panose="02020603050405020304" pitchFamily="18" charset="0"/>
                          </a:rPr>
                          <m:t>𝑔𝑢</m:t>
                        </m:r>
                      </m:sub>
                    </m:sSub>
                    <m:r>
                      <a:rPr lang="pt-BR" altLang="zh-CN" sz="1200" i="1" dirty="0" smtClean="0">
                        <a:latin typeface="Cambria Math" panose="02040503050406030204" pitchFamily="18" charset="0"/>
                        <a:cs typeface="Times New Roman" panose="02020603050405020304" pitchFamily="18" charset="0"/>
                      </a:rPr>
                      <m:t>+</m:t>
                    </m:r>
                    <m:sSub>
                      <m:sSubPr>
                        <m:ctrlPr>
                          <a:rPr lang="pt-BR" altLang="zh-CN" sz="1200" i="1" dirty="0" smtClean="0">
                            <a:latin typeface="Cambria Math" panose="02040503050406030204" pitchFamily="18" charset="0"/>
                            <a:cs typeface="Times New Roman" panose="02020603050405020304" pitchFamily="18" charset="0"/>
                          </a:rPr>
                        </m:ctrlPr>
                      </m:sSubPr>
                      <m:e>
                        <m:r>
                          <a:rPr lang="pt-BR" altLang="zh-CN" sz="1200" i="1" dirty="0" smtClean="0">
                            <a:latin typeface="Cambria Math" panose="02040503050406030204" pitchFamily="18" charset="0"/>
                            <a:cs typeface="Times New Roman" panose="02020603050405020304" pitchFamily="18" charset="0"/>
                          </a:rPr>
                          <m:t>𝑅</m:t>
                        </m:r>
                      </m:e>
                      <m:sub>
                        <m:r>
                          <a:rPr lang="pt-BR" altLang="zh-CN" sz="1200" i="1" dirty="0" smtClean="0">
                            <a:latin typeface="Cambria Math" panose="02040503050406030204" pitchFamily="18" charset="0"/>
                            <a:cs typeface="Times New Roman" panose="02020603050405020304" pitchFamily="18" charset="0"/>
                          </a:rPr>
                          <m:t>𝑠𝑢</m:t>
                        </m:r>
                      </m:sub>
                    </m:sSub>
                  </m:oMath>
                </a14:m>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目标函数是最大化</a:t>
                </a:r>
                <a:r>
                  <a:rPr lang="en-US" altLang="zh-CN" sz="1200" dirty="0" err="1">
                    <a:latin typeface="Times New Roman" panose="02020603050405020304" pitchFamily="18" charset="0"/>
                    <a:cs typeface="Times New Roman" panose="02020603050405020304" pitchFamily="18" charset="0"/>
                  </a:rPr>
                  <a:t>R_gu</a:t>
                </a:r>
                <a:r>
                  <a:rPr lang="zh-CN" altLang="en-US" sz="1200" dirty="0">
                    <a:latin typeface="Times New Roman" panose="02020603050405020304" pitchFamily="18" charset="0"/>
                    <a:cs typeface="Times New Roman" panose="02020603050405020304" pitchFamily="18" charset="0"/>
                  </a:rPr>
                  <a:t>和</a:t>
                </a:r>
                <a:r>
                  <a:rPr lang="en-US" altLang="zh-CN" sz="1200" dirty="0" err="1">
                    <a:latin typeface="Times New Roman" panose="02020603050405020304" pitchFamily="18" charset="0"/>
                    <a:cs typeface="Times New Roman" panose="02020603050405020304" pitchFamily="18" charset="0"/>
                  </a:rPr>
                  <a:t>R_su</a:t>
                </a:r>
                <a:r>
                  <a:rPr lang="zh-CN" altLang="en-US" sz="1200" dirty="0">
                    <a:latin typeface="Times New Roman" panose="02020603050405020304" pitchFamily="18" charset="0"/>
                    <a:cs typeface="Times New Roman" panose="02020603050405020304" pitchFamily="18" charset="0"/>
                  </a:rPr>
                  <a:t>的和安全速率。</a:t>
                </a: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two constraints </a:t>
                </a:r>
                <a:r>
                  <a:rPr lang="en-US" altLang="zh-CN" sz="1200" dirty="0">
                    <a:latin typeface="Times New Roman" panose="02020603050405020304" pitchFamily="18" charset="0"/>
                    <a:cs typeface="Times New Roman" panose="02020603050405020304" pitchFamily="18" charset="0"/>
                  </a:rPr>
                  <a:t>Enforce the predefined secrecy rate constraint for the link from the BS to GU and from the Sat to SU.</a:t>
                </a:r>
                <a:endParaRPr lang="en-US" altLang="zh-CN" dirty="0"/>
              </a:p>
              <a:p>
                <a:r>
                  <a:rPr lang="zh-CN" altLang="en-US" sz="1200" dirty="0">
                    <a:latin typeface="Times New Roman" panose="02020603050405020304" pitchFamily="18" charset="0"/>
                    <a:cs typeface="Times New Roman" panose="02020603050405020304" pitchFamily="18" charset="0"/>
                  </a:rPr>
                  <a:t>前两个约束条件对从</a:t>
                </a:r>
                <a:r>
                  <a:rPr lang="en-US" altLang="zh-CN" sz="1200" dirty="0">
                    <a:latin typeface="Times New Roman" panose="02020603050405020304" pitchFamily="18" charset="0"/>
                    <a:cs typeface="Times New Roman" panose="02020603050405020304" pitchFamily="18" charset="0"/>
                  </a:rPr>
                  <a:t>BS</a:t>
                </a:r>
                <a:r>
                  <a:rPr lang="zh-CN" altLang="en-US" sz="1200" dirty="0">
                    <a:latin typeface="Times New Roman" panose="02020603050405020304" pitchFamily="18" charset="0"/>
                    <a:cs typeface="Times New Roman" panose="02020603050405020304" pitchFamily="18" charset="0"/>
                  </a:rPr>
                  <a:t>到</a:t>
                </a:r>
                <a:r>
                  <a:rPr lang="en-US" altLang="zh-CN" sz="1200" dirty="0">
                    <a:latin typeface="Times New Roman" panose="02020603050405020304" pitchFamily="18" charset="0"/>
                    <a:cs typeface="Times New Roman" panose="02020603050405020304" pitchFamily="18" charset="0"/>
                  </a:rPr>
                  <a:t>GU</a:t>
                </a:r>
                <a:r>
                  <a:rPr lang="zh-CN" altLang="en-US" sz="1200" dirty="0">
                    <a:latin typeface="Times New Roman" panose="02020603050405020304" pitchFamily="18" charset="0"/>
                    <a:cs typeface="Times New Roman" panose="02020603050405020304" pitchFamily="18" charset="0"/>
                  </a:rPr>
                  <a:t>以及从</a:t>
                </a:r>
                <a:r>
                  <a:rPr lang="en-US" altLang="zh-CN" sz="1200" dirty="0">
                    <a:latin typeface="Times New Roman" panose="02020603050405020304" pitchFamily="18" charset="0"/>
                    <a:cs typeface="Times New Roman" panose="02020603050405020304" pitchFamily="18" charset="0"/>
                  </a:rPr>
                  <a:t>Sat</a:t>
                </a:r>
                <a:r>
                  <a:rPr lang="zh-CN" altLang="en-US" sz="1200" dirty="0">
                    <a:latin typeface="Times New Roman" panose="02020603050405020304" pitchFamily="18" charset="0"/>
                    <a:cs typeface="Times New Roman" panose="02020603050405020304" pitchFamily="18" charset="0"/>
                  </a:rPr>
                  <a:t>到</a:t>
                </a:r>
                <a:r>
                  <a:rPr lang="en-US" altLang="zh-CN" sz="1200" dirty="0">
                    <a:latin typeface="Times New Roman" panose="02020603050405020304" pitchFamily="18" charset="0"/>
                    <a:cs typeface="Times New Roman" panose="02020603050405020304" pitchFamily="18" charset="0"/>
                  </a:rPr>
                  <a:t>SU</a:t>
                </a:r>
                <a:r>
                  <a:rPr lang="zh-CN" altLang="en-US" sz="1200" dirty="0">
                    <a:latin typeface="Times New Roman" panose="02020603050405020304" pitchFamily="18" charset="0"/>
                    <a:cs typeface="Times New Roman" panose="02020603050405020304" pitchFamily="18" charset="0"/>
                  </a:rPr>
                  <a:t>的链路实施预定义的保密率约束。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last two constraints </a:t>
                </a:r>
                <a:r>
                  <a:rPr lang="en-US" altLang="zh-CN" sz="1200" dirty="0">
                    <a:latin typeface="Times New Roman" panose="02020603050405020304" pitchFamily="18" charset="0"/>
                    <a:cs typeface="Times New Roman" panose="02020603050405020304" pitchFamily="18" charset="0"/>
                  </a:rPr>
                  <a:t>impose the constraint on the maximum transmit power of BS and Sat.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最后两个约束对</a:t>
                </a:r>
                <a:r>
                  <a:rPr lang="en-US" altLang="zh-CN" sz="1200" dirty="0">
                    <a:latin typeface="Times New Roman" panose="02020603050405020304" pitchFamily="18" charset="0"/>
                    <a:cs typeface="Times New Roman" panose="02020603050405020304" pitchFamily="18" charset="0"/>
                  </a:rPr>
                  <a:t>BS</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Sat</a:t>
                </a:r>
                <a:r>
                  <a:rPr lang="zh-CN" altLang="en-US" sz="1200" dirty="0">
                    <a:latin typeface="Times New Roman" panose="02020603050405020304" pitchFamily="18" charset="0"/>
                    <a:cs typeface="Times New Roman" panose="02020603050405020304" pitchFamily="18" charset="0"/>
                  </a:rPr>
                  <a:t>的最大发射功率施加约束。</a:t>
                </a:r>
              </a:p>
              <a:p>
                <a:endParaRPr lang="zh-CN" altLang="en-US" dirty="0"/>
              </a:p>
            </p:txBody>
          </p:sp>
        </mc:Choice>
        <mc:Fallback>
          <p:sp>
            <p:nvSpPr>
              <p:cNvPr id="3" name="备注占位符 2"/>
              <p:cNvSpPr>
                <a:spLocks noGrp="1"/>
              </p:cNvSpPr>
              <p:nvPr>
                <p:ph type="body" idx="1"/>
              </p:nvPr>
            </p:nvSpPr>
            <p:spPr/>
            <p:txBody>
              <a:bodyPr/>
              <a:lstStyle/>
              <a:p>
                <a:r>
                  <a:rPr lang="en-US" altLang="zh-CN" dirty="0"/>
                  <a:t>To enhance the secrecy performance of both GU and SU, the problem in this paper can be formulated as follows: </a:t>
                </a:r>
                <a:r>
                  <a:rPr lang="zh-CN" altLang="en-US" dirty="0"/>
                  <a:t>为了提高</a:t>
                </a:r>
                <a:r>
                  <a:rPr lang="en-US" altLang="zh-CN" dirty="0"/>
                  <a:t>GU</a:t>
                </a:r>
                <a:r>
                  <a:rPr lang="zh-CN" altLang="en-US" dirty="0"/>
                  <a:t>和</a:t>
                </a:r>
                <a:r>
                  <a:rPr lang="en-US" altLang="zh-CN" dirty="0"/>
                  <a:t>SU</a:t>
                </a:r>
                <a:r>
                  <a:rPr lang="zh-CN" altLang="en-US" dirty="0"/>
                  <a:t>的保密性能，本文中的问题可以表述如下：</a:t>
                </a:r>
                <a:endParaRPr lang="en-US" altLang="zh-CN" dirty="0"/>
              </a:p>
              <a:p>
                <a:r>
                  <a:rPr lang="en-US" altLang="zh-CN" dirty="0"/>
                  <a:t>Where $</a:t>
                </a:r>
                <a:r>
                  <a:rPr lang="en-US" altLang="zh-CN" dirty="0" err="1"/>
                  <a:t>P_g</a:t>
                </a:r>
                <a:r>
                  <a:rPr lang="en-US" altLang="zh-CN" dirty="0"/>
                  <a:t>$ and $P_s$ represent the maximum transmit power of BS and Sat, respectively. And $R_{</a:t>
                </a:r>
                <a:r>
                  <a:rPr lang="en-US" altLang="zh-CN" dirty="0" err="1"/>
                  <a:t>gu</a:t>
                </a:r>
                <a:r>
                  <a:rPr lang="en-US" altLang="zh-CN" dirty="0"/>
                  <a:t>}^{'}$ and $R_{</a:t>
                </a:r>
                <a:r>
                  <a:rPr lang="en-US" altLang="zh-CN" dirty="0" err="1"/>
                  <a:t>su</a:t>
                </a:r>
                <a:r>
                  <a:rPr lang="en-US" altLang="zh-CN" dirty="0"/>
                  <a:t>}^{'}$ represent the predefined secrecy rate constraints for GU and SU, respectively. </a:t>
                </a:r>
              </a:p>
              <a:p>
                <a:r>
                  <a:rPr lang="zh-CN" altLang="en-US" dirty="0"/>
                  <a:t>其中</a:t>
                </a:r>
                <a:r>
                  <a:rPr lang="en-US" altLang="zh-CN" dirty="0"/>
                  <a:t>$</a:t>
                </a:r>
                <a:r>
                  <a:rPr lang="en-US" altLang="zh-CN" dirty="0" err="1"/>
                  <a:t>P_g</a:t>
                </a:r>
                <a:r>
                  <a:rPr lang="en-US" altLang="zh-CN" dirty="0"/>
                  <a:t>$</a:t>
                </a:r>
                <a:r>
                  <a:rPr lang="zh-CN" altLang="en-US" dirty="0"/>
                  <a:t>和</a:t>
                </a:r>
                <a:r>
                  <a:rPr lang="en-US" altLang="zh-CN" dirty="0"/>
                  <a:t>$P_s$</a:t>
                </a:r>
                <a:r>
                  <a:rPr lang="zh-CN" altLang="en-US" dirty="0"/>
                  <a:t>分别表示</a:t>
                </a:r>
                <a:r>
                  <a:rPr lang="en-US" altLang="zh-CN" dirty="0"/>
                  <a:t>BS</a:t>
                </a:r>
                <a:r>
                  <a:rPr lang="zh-CN" altLang="en-US" dirty="0"/>
                  <a:t>和</a:t>
                </a:r>
                <a:r>
                  <a:rPr lang="en-US" altLang="zh-CN" dirty="0"/>
                  <a:t>Sat</a:t>
                </a:r>
                <a:r>
                  <a:rPr lang="zh-CN" altLang="en-US" dirty="0"/>
                  <a:t>的最大发射功率。</a:t>
                </a:r>
                <a:r>
                  <a:rPr lang="en-US" altLang="zh-CN" dirty="0"/>
                  <a:t>$R_{</a:t>
                </a:r>
                <a:r>
                  <a:rPr lang="en-US" altLang="zh-CN" dirty="0" err="1"/>
                  <a:t>gu</a:t>
                </a:r>
                <a:r>
                  <a:rPr lang="en-US" altLang="zh-CN" dirty="0"/>
                  <a:t>}^{'}$</a:t>
                </a:r>
                <a:r>
                  <a:rPr lang="zh-CN" altLang="en-US" dirty="0"/>
                  <a:t>和</a:t>
                </a:r>
                <a:r>
                  <a:rPr lang="en-US" altLang="zh-CN" dirty="0"/>
                  <a:t>$R_{</a:t>
                </a:r>
                <a:r>
                  <a:rPr lang="en-US" altLang="zh-CN" dirty="0" err="1"/>
                  <a:t>su</a:t>
                </a:r>
                <a:r>
                  <a:rPr lang="en-US" altLang="zh-CN" dirty="0"/>
                  <a:t>}^{'}$</a:t>
                </a:r>
                <a:r>
                  <a:rPr lang="zh-CN" altLang="en-US" dirty="0"/>
                  <a:t>分别表示</a:t>
                </a:r>
                <a:r>
                  <a:rPr lang="en-US" altLang="zh-CN" dirty="0" err="1"/>
                  <a:t>gu</a:t>
                </a:r>
                <a:r>
                  <a:rPr lang="zh-CN" altLang="en-US" dirty="0"/>
                  <a:t>和</a:t>
                </a:r>
                <a:r>
                  <a:rPr lang="en-US" altLang="zh-CN" dirty="0" err="1"/>
                  <a:t>su</a:t>
                </a:r>
                <a:r>
                  <a:rPr lang="zh-CN" altLang="en-US" dirty="0"/>
                  <a:t>的预定义保密率约束。</a:t>
                </a:r>
                <a:endParaRPr lang="en-US" altLang="zh-CN" dirty="0"/>
              </a:p>
              <a:p>
                <a:r>
                  <a:rPr lang="en-US" altLang="zh-CN" dirty="0"/>
                  <a:t>The objective function is to max the </a:t>
                </a:r>
                <a:r>
                  <a:rPr lang="en-US" altLang="zh-CN" sz="1200" dirty="0">
                    <a:latin typeface="Times New Roman" panose="02020603050405020304" pitchFamily="18" charset="0"/>
                    <a:cs typeface="Times New Roman" panose="02020603050405020304" pitchFamily="18" charset="0"/>
                  </a:rPr>
                  <a:t>sum secrecy rate </a:t>
                </a:r>
                <a:r>
                  <a:rPr lang="pt-BR" altLang="zh-CN" sz="1200" dirty="0">
                    <a:latin typeface="Times New Roman" panose="02020603050405020304" pitchFamily="18" charset="0"/>
                    <a:cs typeface="Times New Roman" panose="02020603050405020304" pitchFamily="18" charset="0"/>
                  </a:rPr>
                  <a:t>of </a:t>
                </a:r>
                <a:r>
                  <a:rPr lang="pt-BR" altLang="zh-CN" sz="1200" i="0" dirty="0">
                    <a:latin typeface="Cambria Math" panose="02040503050406030204" pitchFamily="18" charset="0"/>
                    <a:cs typeface="Times New Roman" panose="02020603050405020304" pitchFamily="18" charset="0"/>
                  </a:rPr>
                  <a:t>𝑅_𝑔𝑢+𝑅_𝑠𝑢</a:t>
                </a:r>
                <a:r>
                  <a:rPr lang="en-US" altLang="zh-CN" sz="12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目标函数是最大化</a:t>
                </a:r>
                <a:r>
                  <a:rPr lang="en-US" altLang="zh-CN" sz="1200" dirty="0" err="1">
                    <a:latin typeface="Times New Roman" panose="02020603050405020304" pitchFamily="18" charset="0"/>
                    <a:cs typeface="Times New Roman" panose="02020603050405020304" pitchFamily="18" charset="0"/>
                  </a:rPr>
                  <a:t>R_gu</a:t>
                </a:r>
                <a:r>
                  <a:rPr lang="zh-CN" altLang="en-US" sz="1200" dirty="0">
                    <a:latin typeface="Times New Roman" panose="02020603050405020304" pitchFamily="18" charset="0"/>
                    <a:cs typeface="Times New Roman" panose="02020603050405020304" pitchFamily="18" charset="0"/>
                  </a:rPr>
                  <a:t>和</a:t>
                </a:r>
                <a:r>
                  <a:rPr lang="en-US" altLang="zh-CN" sz="1200" dirty="0" err="1">
                    <a:latin typeface="Times New Roman" panose="02020603050405020304" pitchFamily="18" charset="0"/>
                    <a:cs typeface="Times New Roman" panose="02020603050405020304" pitchFamily="18" charset="0"/>
                  </a:rPr>
                  <a:t>R_su</a:t>
                </a:r>
                <a:r>
                  <a:rPr lang="zh-CN" altLang="en-US" sz="1200" dirty="0">
                    <a:latin typeface="Times New Roman" panose="02020603050405020304" pitchFamily="18" charset="0"/>
                    <a:cs typeface="Times New Roman" panose="02020603050405020304" pitchFamily="18" charset="0"/>
                  </a:rPr>
                  <a:t>的和安全速率。</a:t>
                </a: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two constraints </a:t>
                </a:r>
                <a:r>
                  <a:rPr lang="en-US" altLang="zh-CN" sz="1200" dirty="0">
                    <a:latin typeface="Times New Roman" panose="02020603050405020304" pitchFamily="18" charset="0"/>
                    <a:cs typeface="Times New Roman" panose="02020603050405020304" pitchFamily="18" charset="0"/>
                  </a:rPr>
                  <a:t>Enforce the predefined secrecy rate constraint for the link from the BS to GU and from the Sat to SU.</a:t>
                </a:r>
                <a:endParaRPr lang="en-US" altLang="zh-CN" dirty="0"/>
              </a:p>
              <a:p>
                <a:r>
                  <a:rPr lang="zh-CN" altLang="en-US" sz="1200" dirty="0">
                    <a:latin typeface="Times New Roman" panose="02020603050405020304" pitchFamily="18" charset="0"/>
                    <a:cs typeface="Times New Roman" panose="02020603050405020304" pitchFamily="18" charset="0"/>
                  </a:rPr>
                  <a:t>前两个约束条件对从</a:t>
                </a:r>
                <a:r>
                  <a:rPr lang="en-US" altLang="zh-CN" sz="1200" dirty="0">
                    <a:latin typeface="Times New Roman" panose="02020603050405020304" pitchFamily="18" charset="0"/>
                    <a:cs typeface="Times New Roman" panose="02020603050405020304" pitchFamily="18" charset="0"/>
                  </a:rPr>
                  <a:t>BS</a:t>
                </a:r>
                <a:r>
                  <a:rPr lang="zh-CN" altLang="en-US" sz="1200" dirty="0">
                    <a:latin typeface="Times New Roman" panose="02020603050405020304" pitchFamily="18" charset="0"/>
                    <a:cs typeface="Times New Roman" panose="02020603050405020304" pitchFamily="18" charset="0"/>
                  </a:rPr>
                  <a:t>到</a:t>
                </a:r>
                <a:r>
                  <a:rPr lang="en-US" altLang="zh-CN" sz="1200" dirty="0">
                    <a:latin typeface="Times New Roman" panose="02020603050405020304" pitchFamily="18" charset="0"/>
                    <a:cs typeface="Times New Roman" panose="02020603050405020304" pitchFamily="18" charset="0"/>
                  </a:rPr>
                  <a:t>GU</a:t>
                </a:r>
                <a:r>
                  <a:rPr lang="zh-CN" altLang="en-US" sz="1200" dirty="0">
                    <a:latin typeface="Times New Roman" panose="02020603050405020304" pitchFamily="18" charset="0"/>
                    <a:cs typeface="Times New Roman" panose="02020603050405020304" pitchFamily="18" charset="0"/>
                  </a:rPr>
                  <a:t>以及从</a:t>
                </a:r>
                <a:r>
                  <a:rPr lang="en-US" altLang="zh-CN" sz="1200" dirty="0">
                    <a:latin typeface="Times New Roman" panose="02020603050405020304" pitchFamily="18" charset="0"/>
                    <a:cs typeface="Times New Roman" panose="02020603050405020304" pitchFamily="18" charset="0"/>
                  </a:rPr>
                  <a:t>Sat</a:t>
                </a:r>
                <a:r>
                  <a:rPr lang="zh-CN" altLang="en-US" sz="1200" dirty="0">
                    <a:latin typeface="Times New Roman" panose="02020603050405020304" pitchFamily="18" charset="0"/>
                    <a:cs typeface="Times New Roman" panose="02020603050405020304" pitchFamily="18" charset="0"/>
                  </a:rPr>
                  <a:t>到</a:t>
                </a:r>
                <a:r>
                  <a:rPr lang="en-US" altLang="zh-CN" sz="1200" dirty="0">
                    <a:latin typeface="Times New Roman" panose="02020603050405020304" pitchFamily="18" charset="0"/>
                    <a:cs typeface="Times New Roman" panose="02020603050405020304" pitchFamily="18" charset="0"/>
                  </a:rPr>
                  <a:t>SU</a:t>
                </a:r>
                <a:r>
                  <a:rPr lang="zh-CN" altLang="en-US" sz="1200" dirty="0">
                    <a:latin typeface="Times New Roman" panose="02020603050405020304" pitchFamily="18" charset="0"/>
                    <a:cs typeface="Times New Roman" panose="02020603050405020304" pitchFamily="18" charset="0"/>
                  </a:rPr>
                  <a:t>的链路实施预定义的保密率约束。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last two constraints </a:t>
                </a:r>
                <a:r>
                  <a:rPr lang="en-US" altLang="zh-CN" sz="1200" dirty="0">
                    <a:latin typeface="Times New Roman" panose="02020603050405020304" pitchFamily="18" charset="0"/>
                    <a:cs typeface="Times New Roman" panose="02020603050405020304" pitchFamily="18" charset="0"/>
                  </a:rPr>
                  <a:t>impose the constraint on the maximum transmit power of BS and Sat.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最后两个约束对</a:t>
                </a:r>
                <a:r>
                  <a:rPr lang="en-US" altLang="zh-CN" sz="1200" dirty="0">
                    <a:latin typeface="Times New Roman" panose="02020603050405020304" pitchFamily="18" charset="0"/>
                    <a:cs typeface="Times New Roman" panose="02020603050405020304" pitchFamily="18" charset="0"/>
                  </a:rPr>
                  <a:t>BS</a:t>
                </a:r>
                <a:r>
                  <a:rPr lang="zh-CN" altLang="en-US" sz="1200" dirty="0">
                    <a:latin typeface="Times New Roman" panose="02020603050405020304" pitchFamily="18" charset="0"/>
                    <a:cs typeface="Times New Roman" panose="02020603050405020304" pitchFamily="18" charset="0"/>
                  </a:rPr>
                  <a:t>和</a:t>
                </a:r>
                <a:r>
                  <a:rPr lang="en-US" altLang="zh-CN" sz="1200" dirty="0">
                    <a:latin typeface="Times New Roman" panose="02020603050405020304" pitchFamily="18" charset="0"/>
                    <a:cs typeface="Times New Roman" panose="02020603050405020304" pitchFamily="18" charset="0"/>
                  </a:rPr>
                  <a:t>Sat</a:t>
                </a:r>
                <a:r>
                  <a:rPr lang="zh-CN" altLang="en-US" sz="1200" dirty="0">
                    <a:latin typeface="Times New Roman" panose="02020603050405020304" pitchFamily="18" charset="0"/>
                    <a:cs typeface="Times New Roman" panose="02020603050405020304" pitchFamily="18" charset="0"/>
                  </a:rPr>
                  <a:t>的最大发射功率施加约束。</a:t>
                </a:r>
              </a:p>
              <a:p>
                <a:endParaRPr lang="zh-CN" altLang="en-US" dirty="0"/>
              </a:p>
            </p:txBody>
          </p:sp>
        </mc:Fallback>
      </mc:AlternateContent>
      <p:sp>
        <p:nvSpPr>
          <p:cNvPr id="4" name="灯片编号占位符 3"/>
          <p:cNvSpPr>
            <a:spLocks noGrp="1"/>
          </p:cNvSpPr>
          <p:nvPr>
            <p:ph type="sldNum" sz="quarter" idx="5"/>
          </p:nvPr>
        </p:nvSpPr>
        <p:spPr/>
        <p:txBody>
          <a:bodyPr/>
          <a:lstStyle/>
          <a:p>
            <a:fld id="{A913D308-5173-4A91-A0B3-52FD4BB8638E}" type="slidenum">
              <a:rPr lang="zh-CN" altLang="en-US" smtClean="0"/>
              <a:t>12</a:t>
            </a:fld>
            <a:endParaRPr lang="zh-CN" altLang="en-US"/>
          </a:p>
        </p:txBody>
      </p:sp>
    </p:spTree>
    <p:extLst>
      <p:ext uri="{BB962C8B-B14F-4D97-AF65-F5344CB8AC3E}">
        <p14:creationId xmlns:p14="http://schemas.microsoft.com/office/powerpoint/2010/main" val="110811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the figure, this network architecture consists of two layers of convolutional neural networks and two layers of fully connected neural networks. The input layer of the convolutional neural network section consists of two channels, namely channel R and channel I. </a:t>
            </a: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13</a:t>
            </a:fld>
            <a:endParaRPr lang="zh-CN" altLang="en-US"/>
          </a:p>
        </p:txBody>
      </p:sp>
    </p:spTree>
    <p:extLst>
      <p:ext uri="{BB962C8B-B14F-4D97-AF65-F5344CB8AC3E}">
        <p14:creationId xmlns:p14="http://schemas.microsoft.com/office/powerpoint/2010/main" val="331421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input data to the neural network is a channel vector $\</a:t>
            </a:r>
            <a:r>
              <a:rPr lang="en-US" altLang="zh-CN" dirty="0" err="1"/>
              <a:t>boldsymbol</a:t>
            </a:r>
            <a:r>
              <a:rPr lang="en-US" altLang="zh-CN" dirty="0"/>
              <a:t>{H}$ composed of CSI between users and eavesdroppers with Sat and BS, with a dimension of 1 times  K  left </a:t>
            </a:r>
            <a:r>
              <a:rPr lang="en-US" altLang="zh-CN" b="1" i="0" dirty="0">
                <a:solidFill>
                  <a:srgbClr val="121212"/>
                </a:solidFill>
                <a:effectLst/>
                <a:latin typeface="Times New Roman" panose="02020603050405020304" pitchFamily="18" charset="0"/>
              </a:rPr>
              <a:t>parenthesis</a:t>
            </a:r>
            <a:r>
              <a:rPr lang="en-US" altLang="zh-CN" dirty="0"/>
              <a:t>  N plus M  right </a:t>
            </a:r>
            <a:r>
              <a:rPr lang="en-US" altLang="zh-CN" b="1" i="0" dirty="0">
                <a:solidFill>
                  <a:srgbClr val="121212"/>
                </a:solidFill>
                <a:effectLst/>
                <a:latin typeface="Times New Roman" panose="02020603050405020304" pitchFamily="18" charset="0"/>
              </a:rPr>
              <a:t>parenthesis</a:t>
            </a:r>
            <a:r>
              <a:rPr lang="en-US" altLang="zh-CN" dirty="0"/>
              <a:t>, where K is the number of users and eavesdroppers. </a:t>
            </a:r>
          </a:p>
          <a:p>
            <a:r>
              <a:rPr lang="zh-CN" altLang="en-US" dirty="0"/>
              <a:t>神经网络的输入数据是信道向量</a:t>
            </a:r>
            <a:r>
              <a:rPr lang="en-US" altLang="zh-CN" dirty="0"/>
              <a:t>$\</a:t>
            </a:r>
            <a:r>
              <a:rPr lang="en-US" altLang="zh-CN" dirty="0" err="1"/>
              <a:t>boldsymbol</a:t>
            </a:r>
            <a:r>
              <a:rPr lang="zh-CN" altLang="en-US" dirty="0"/>
              <a:t>｛</a:t>
            </a:r>
            <a:r>
              <a:rPr lang="en-US" altLang="zh-CN" dirty="0"/>
              <a:t>H</a:t>
            </a:r>
            <a:r>
              <a:rPr lang="zh-CN" altLang="en-US" dirty="0"/>
              <a:t>｝</a:t>
            </a:r>
            <a:r>
              <a:rPr lang="en-US" altLang="zh-CN" dirty="0"/>
              <a:t>$</a:t>
            </a:r>
            <a:r>
              <a:rPr lang="zh-CN" altLang="en-US" dirty="0"/>
              <a:t>，由具有</a:t>
            </a:r>
            <a:r>
              <a:rPr lang="en-US" altLang="zh-CN" dirty="0"/>
              <a:t>Sat</a:t>
            </a:r>
            <a:r>
              <a:rPr lang="zh-CN" altLang="en-US" dirty="0"/>
              <a:t>和</a:t>
            </a:r>
            <a:r>
              <a:rPr lang="en-US" altLang="zh-CN" dirty="0"/>
              <a:t>BS</a:t>
            </a:r>
            <a:r>
              <a:rPr lang="zh-CN" altLang="en-US" dirty="0"/>
              <a:t>的用户和窃听者之间的</a:t>
            </a:r>
            <a:r>
              <a:rPr lang="en-US" altLang="zh-CN" dirty="0"/>
              <a:t>CSI</a:t>
            </a:r>
            <a:r>
              <a:rPr lang="zh-CN" altLang="en-US" dirty="0"/>
              <a:t>组成，维度为</a:t>
            </a:r>
            <a:r>
              <a:rPr lang="en-US" altLang="zh-CN" dirty="0"/>
              <a:t>1</a:t>
            </a:r>
            <a:r>
              <a:rPr lang="zh-CN" altLang="en-US" dirty="0"/>
              <a:t>乘以</a:t>
            </a:r>
            <a:r>
              <a:rPr lang="en-US" altLang="zh-CN" dirty="0"/>
              <a:t>K</a:t>
            </a:r>
            <a:r>
              <a:rPr lang="zh-CN" altLang="en-US" dirty="0"/>
              <a:t>左括号</a:t>
            </a:r>
            <a:r>
              <a:rPr lang="en-US" altLang="zh-CN" dirty="0"/>
              <a:t>N</a:t>
            </a:r>
            <a:r>
              <a:rPr lang="zh-CN" altLang="en-US" dirty="0"/>
              <a:t>加</a:t>
            </a:r>
            <a:r>
              <a:rPr lang="en-US" altLang="zh-CN" dirty="0"/>
              <a:t>M</a:t>
            </a:r>
            <a:r>
              <a:rPr lang="zh-CN" altLang="en-US" dirty="0"/>
              <a:t>右括号，其中</a:t>
            </a:r>
            <a:r>
              <a:rPr lang="en-US" altLang="zh-CN" dirty="0"/>
              <a:t>K</a:t>
            </a:r>
            <a:r>
              <a:rPr lang="zh-CN" altLang="en-US" dirty="0"/>
              <a:t>是用户和窃听器的数量。</a:t>
            </a:r>
            <a:endParaRPr lang="en-US" altLang="zh-CN" dirty="0"/>
          </a:p>
          <a:p>
            <a:r>
              <a:rPr lang="en-US" altLang="zh-CN" dirty="0"/>
              <a:t>Then, the channel vector H} is divided into a K times ( N plus M) form, where each row of the matrix represents the CSI acquired by the same user or eavesdropper.</a:t>
            </a:r>
          </a:p>
          <a:p>
            <a:r>
              <a:rPr lang="zh-CN" altLang="en-US" dirty="0"/>
              <a:t>然后，信道向量</a:t>
            </a:r>
            <a:r>
              <a:rPr lang="en-US" altLang="zh-CN" dirty="0"/>
              <a:t>H}</a:t>
            </a:r>
            <a:r>
              <a:rPr lang="zh-CN" altLang="en-US" dirty="0"/>
              <a:t>被划分为</a:t>
            </a:r>
            <a:r>
              <a:rPr lang="en-US" altLang="zh-CN" dirty="0"/>
              <a:t>K</a:t>
            </a:r>
            <a:r>
              <a:rPr lang="zh-CN" altLang="en-US" dirty="0"/>
              <a:t>倍（</a:t>
            </a:r>
            <a:r>
              <a:rPr lang="en-US" altLang="zh-CN" dirty="0"/>
              <a:t>N</a:t>
            </a:r>
            <a:r>
              <a:rPr lang="zh-CN" altLang="en-US" dirty="0"/>
              <a:t>加</a:t>
            </a:r>
            <a:r>
              <a:rPr lang="en-US" altLang="zh-CN" dirty="0"/>
              <a:t>M</a:t>
            </a:r>
            <a:r>
              <a:rPr lang="zh-CN" altLang="en-US" dirty="0"/>
              <a:t>）的形式，其中矩阵的每一行表示由同一用户或窃听者获取的</a:t>
            </a:r>
            <a:r>
              <a:rPr lang="en-US" altLang="zh-CN" dirty="0"/>
              <a:t>CSI</a:t>
            </a:r>
            <a:r>
              <a:rPr lang="zh-CN" altLang="en-US" dirty="0"/>
              <a:t>。</a:t>
            </a:r>
            <a:endParaRPr lang="en-US" altLang="zh-CN" dirty="0"/>
          </a:p>
          <a:p>
            <a:r>
              <a:rPr lang="en-US" altLang="zh-CN" dirty="0"/>
              <a:t>The channel matrix E is then split into real and imaginary parts, which are used as inputs to the neural network. Where </a:t>
            </a:r>
            <a:r>
              <a:rPr lang="en-US" altLang="zh-CN" dirty="0" err="1"/>
              <a:t>mathcal</a:t>
            </a:r>
            <a:r>
              <a:rPr lang="en-US" altLang="zh-CN" dirty="0"/>
              <a:t> R represents the real part, </a:t>
            </a:r>
            <a:r>
              <a:rPr lang="en-US" altLang="zh-CN" dirty="0" err="1"/>
              <a:t>mathcal</a:t>
            </a:r>
            <a:r>
              <a:rPr lang="en-US" altLang="zh-CN" dirty="0"/>
              <a:t>  I represents the imaginary part, $</a:t>
            </a:r>
            <a:r>
              <a:rPr lang="en-US" altLang="zh-CN" dirty="0" err="1"/>
              <a:t>c_r</a:t>
            </a:r>
            <a:r>
              <a:rPr lang="en-US" altLang="zh-CN" dirty="0"/>
              <a:t>$ represents the input for channel R, and $</a:t>
            </a:r>
            <a:r>
              <a:rPr lang="en-US" altLang="zh-CN" dirty="0" err="1"/>
              <a:t>c_i</a:t>
            </a:r>
            <a:r>
              <a:rPr lang="en-US" altLang="zh-CN" dirty="0"/>
              <a:t>$ represents the input for channel I. </a:t>
            </a:r>
          </a:p>
          <a:p>
            <a:r>
              <a:rPr lang="zh-CN" altLang="en-US" dirty="0"/>
              <a:t>然后将通道矩阵</a:t>
            </a:r>
            <a:r>
              <a:rPr lang="en-US" altLang="zh-CN" dirty="0"/>
              <a:t>E</a:t>
            </a:r>
            <a:r>
              <a:rPr lang="zh-CN" altLang="en-US" dirty="0"/>
              <a:t>分为实部和虚部，它们被用作神经网络的输入。其中</a:t>
            </a:r>
            <a:r>
              <a:rPr lang="en-US" altLang="zh-CN" dirty="0" err="1"/>
              <a:t>mathcal</a:t>
            </a:r>
            <a:r>
              <a:rPr lang="en-US" altLang="zh-CN" dirty="0"/>
              <a:t> R</a:t>
            </a:r>
            <a:r>
              <a:rPr lang="zh-CN" altLang="en-US" dirty="0"/>
              <a:t>表示实部，</a:t>
            </a:r>
            <a:r>
              <a:rPr lang="en-US" altLang="zh-CN" dirty="0" err="1"/>
              <a:t>mathcal</a:t>
            </a:r>
            <a:r>
              <a:rPr lang="en-US" altLang="zh-CN" dirty="0"/>
              <a:t> I</a:t>
            </a:r>
            <a:r>
              <a:rPr lang="zh-CN" altLang="en-US" dirty="0"/>
              <a:t>表示虚部，</a:t>
            </a:r>
            <a:r>
              <a:rPr lang="en-US" altLang="zh-CN" dirty="0"/>
              <a:t>$</a:t>
            </a:r>
            <a:r>
              <a:rPr lang="en-US" altLang="zh-CN" dirty="0" err="1"/>
              <a:t>c_R</a:t>
            </a:r>
            <a:r>
              <a:rPr lang="en-US" altLang="zh-CN" dirty="0"/>
              <a:t>$</a:t>
            </a:r>
            <a:r>
              <a:rPr lang="zh-CN" altLang="en-US" dirty="0"/>
              <a:t>表示通道</a:t>
            </a:r>
            <a:r>
              <a:rPr lang="en-US" altLang="zh-CN" dirty="0"/>
              <a:t>R</a:t>
            </a:r>
            <a:r>
              <a:rPr lang="zh-CN" altLang="en-US" dirty="0"/>
              <a:t>的输入，</a:t>
            </a:r>
            <a:r>
              <a:rPr lang="en-US" altLang="zh-CN" dirty="0"/>
              <a:t>$</a:t>
            </a:r>
            <a:r>
              <a:rPr lang="en-US" altLang="zh-CN" dirty="0" err="1"/>
              <a:t>c_I</a:t>
            </a:r>
            <a:r>
              <a:rPr lang="en-US" altLang="zh-CN" dirty="0"/>
              <a:t>$</a:t>
            </a:r>
            <a:r>
              <a:rPr lang="zh-CN" altLang="en-US" dirty="0"/>
              <a:t>表示通道</a:t>
            </a:r>
            <a:r>
              <a:rPr lang="en-US" altLang="zh-CN" dirty="0"/>
              <a:t>I</a:t>
            </a:r>
            <a:r>
              <a:rPr lang="zh-CN" altLang="en-US" dirty="0"/>
              <a:t>的输入。</a:t>
            </a:r>
            <a:endParaRPr lang="en-US" altLang="zh-CN" dirty="0"/>
          </a:p>
          <a:p>
            <a:r>
              <a:rPr lang="en-US" altLang="zh-CN" dirty="0"/>
              <a:t>The reasons for conducting data processing in this manner are as follows: firstly, partitioning the real and imaginary parts into separate channels is because there exists a certain correspondence between the real and imaginary parts, which can be learned through a dual-channel CNN.  And then, each row of the K times  N plus M  matrix corresponds to the CSI received by a user or eavesdropper from BS and Sat, and each column represents the CSI from a specific antenna of a BS or Sat to the users and eavesdroppers.</a:t>
            </a:r>
          </a:p>
          <a:p>
            <a:r>
              <a:rPr lang="zh-CN" altLang="en-US" dirty="0"/>
              <a:t>采用这种方式进行数据处理的原因如下：首先，将实部和虚部划分为单独的通道是因为实部和虚部之间存在一定的对应关系，可以通过双通道</a:t>
            </a:r>
            <a:r>
              <a:rPr lang="en-US" altLang="zh-CN" dirty="0"/>
              <a:t>CNN</a:t>
            </a:r>
            <a:r>
              <a:rPr lang="zh-CN" altLang="en-US" dirty="0"/>
              <a:t>来学习。然后，</a:t>
            </a:r>
            <a:r>
              <a:rPr lang="en-US" altLang="zh-CN" dirty="0"/>
              <a:t>K</a:t>
            </a:r>
            <a:r>
              <a:rPr lang="zh-CN" altLang="en-US" dirty="0"/>
              <a:t>乘以</a:t>
            </a:r>
            <a:r>
              <a:rPr lang="en-US" altLang="zh-CN" dirty="0"/>
              <a:t>N</a:t>
            </a:r>
            <a:r>
              <a:rPr lang="zh-CN" altLang="en-US" dirty="0"/>
              <a:t>加</a:t>
            </a:r>
            <a:r>
              <a:rPr lang="en-US" altLang="zh-CN" dirty="0"/>
              <a:t>M</a:t>
            </a:r>
            <a:r>
              <a:rPr lang="zh-CN" altLang="en-US" dirty="0"/>
              <a:t>矩阵的每一行对应于用户或窃听者从</a:t>
            </a:r>
            <a:r>
              <a:rPr lang="en-US" altLang="zh-CN" dirty="0"/>
              <a:t>BS</a:t>
            </a:r>
            <a:r>
              <a:rPr lang="zh-CN" altLang="en-US" dirty="0"/>
              <a:t>和</a:t>
            </a:r>
            <a:r>
              <a:rPr lang="en-US" altLang="zh-CN" dirty="0"/>
              <a:t>Sat</a:t>
            </a:r>
            <a:r>
              <a:rPr lang="zh-CN" altLang="en-US" dirty="0"/>
              <a:t>接收到的</a:t>
            </a:r>
            <a:r>
              <a:rPr lang="en-US" altLang="zh-CN" dirty="0"/>
              <a:t>CSI</a:t>
            </a:r>
            <a:r>
              <a:rPr lang="zh-CN" altLang="en-US" dirty="0"/>
              <a:t>，并且每一列表示从</a:t>
            </a:r>
            <a:r>
              <a:rPr lang="en-US" altLang="zh-CN" dirty="0"/>
              <a:t>BS</a:t>
            </a:r>
            <a:r>
              <a:rPr lang="zh-CN" altLang="en-US" dirty="0"/>
              <a:t>或</a:t>
            </a:r>
            <a:r>
              <a:rPr lang="en-US" altLang="zh-CN" dirty="0"/>
              <a:t>Sat</a:t>
            </a:r>
            <a:r>
              <a:rPr lang="zh-CN" altLang="en-US" dirty="0"/>
              <a:t>的特定天线到用户和窃听者的</a:t>
            </a:r>
            <a:r>
              <a:rPr lang="en-US" altLang="zh-CN" dirty="0"/>
              <a:t>CSI</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14</a:t>
            </a:fld>
            <a:endParaRPr lang="zh-CN" altLang="en-US"/>
          </a:p>
        </p:txBody>
      </p:sp>
    </p:spTree>
    <p:extLst>
      <p:ext uri="{BB962C8B-B14F-4D97-AF65-F5344CB8AC3E}">
        <p14:creationId xmlns:p14="http://schemas.microsoft.com/office/powerpoint/2010/main" val="261088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passing through the convolutional neural network, the output is flattened into a one-dimensional vector and fed into the fully connected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在通过卷积神经网络后，输出被平坦化为一维向量，并被馈送到完全连接的网络中。</a:t>
            </a:r>
            <a:endParaRPr lang="en-US" altLang="zh-CN" dirty="0"/>
          </a:p>
          <a:p>
            <a:r>
              <a:rPr lang="en-US" altLang="zh-CN" dirty="0"/>
              <a:t>The neural network's output is a 1x16 real-valued vector, structured as $</a:t>
            </a:r>
            <a:r>
              <a:rPr lang="en-US" altLang="zh-CN" dirty="0" err="1"/>
              <a:t>kexi</a:t>
            </a:r>
            <a:r>
              <a:rPr lang="en-US" altLang="zh-CN" dirty="0"/>
              <a:t>$, representing the real and imaginary parts of $ {w}_g$ and ${w}_s$.</a:t>
            </a:r>
          </a:p>
          <a:p>
            <a:r>
              <a:rPr lang="zh-CN" altLang="en-US" dirty="0"/>
              <a:t>神经网络的输出是一个</a:t>
            </a:r>
            <a:r>
              <a:rPr lang="en-US" altLang="zh-CN" dirty="0"/>
              <a:t>1x16</a:t>
            </a:r>
            <a:r>
              <a:rPr lang="zh-CN" altLang="en-US" dirty="0"/>
              <a:t>实值向量，结构为</a:t>
            </a:r>
            <a:r>
              <a:rPr lang="en-US" altLang="zh-CN" dirty="0"/>
              <a:t>$</a:t>
            </a:r>
            <a:r>
              <a:rPr lang="en-US" altLang="zh-CN" dirty="0" err="1"/>
              <a:t>kexi</a:t>
            </a:r>
            <a:r>
              <a:rPr lang="en-US" altLang="zh-CN" dirty="0"/>
              <a:t>$</a:t>
            </a:r>
            <a:r>
              <a:rPr lang="zh-CN" altLang="en-US" dirty="0"/>
              <a:t>，表示</a:t>
            </a:r>
            <a:r>
              <a:rPr lang="en-US" altLang="zh-CN" dirty="0"/>
              <a:t>$</a:t>
            </a:r>
            <a:r>
              <a:rPr lang="zh-CN" altLang="en-US" dirty="0"/>
              <a:t>的实部和虚部</a:t>
            </a:r>
            <a:r>
              <a:rPr lang="en-US" altLang="zh-CN" dirty="0"/>
              <a:t>{w}_g$</a:t>
            </a:r>
            <a:r>
              <a:rPr lang="zh-CN" altLang="en-US" dirty="0"/>
              <a:t>和</a:t>
            </a:r>
            <a:r>
              <a:rPr lang="en-US" altLang="zh-CN" dirty="0"/>
              <a:t>${w}_s$</a:t>
            </a:r>
            <a:r>
              <a:rPr lang="zh-CN" altLang="en-US" dirty="0"/>
              <a:t>。</a:t>
            </a:r>
            <a:endParaRPr lang="en-US" altLang="zh-CN" dirty="0"/>
          </a:p>
          <a:p>
            <a:r>
              <a:rPr lang="en-US" altLang="zh-CN" dirty="0"/>
              <a:t>The loss function consists of objective function and the constraint conditions, where $\</a:t>
            </a:r>
            <a:r>
              <a:rPr lang="en-US" altLang="zh-CN" dirty="0" err="1"/>
              <a:t>epsilon_i</a:t>
            </a:r>
            <a:r>
              <a:rPr lang="en-US" altLang="zh-CN" dirty="0"/>
              <a:t>$ and $\</a:t>
            </a:r>
            <a:r>
              <a:rPr lang="en-US" altLang="zh-CN" dirty="0" err="1"/>
              <a:t>lambda_i</a:t>
            </a:r>
            <a:r>
              <a:rPr lang="en-US" altLang="zh-CN" dirty="0"/>
              <a:t>$ are adjustable positive parameters. </a:t>
            </a:r>
          </a:p>
          <a:p>
            <a:r>
              <a:rPr lang="zh-CN" altLang="en-US" dirty="0"/>
              <a:t>损失函数由目标函数和约束条件组成，其中</a:t>
            </a:r>
            <a:r>
              <a:rPr lang="en-US" altLang="zh-CN" dirty="0"/>
              <a:t>$\</a:t>
            </a:r>
            <a:r>
              <a:rPr lang="en-US" altLang="zh-CN" dirty="0" err="1"/>
              <a:t>epsilon_i</a:t>
            </a:r>
            <a:r>
              <a:rPr lang="en-US" altLang="zh-CN" dirty="0"/>
              <a:t>$</a:t>
            </a:r>
            <a:r>
              <a:rPr lang="zh-CN" altLang="en-US" dirty="0"/>
              <a:t>和</a:t>
            </a:r>
            <a:r>
              <a:rPr lang="en-US" altLang="zh-CN" dirty="0"/>
              <a:t>$\</a:t>
            </a:r>
            <a:r>
              <a:rPr lang="en-US" altLang="zh-CN" dirty="0" err="1"/>
              <a:t>lambda_i</a:t>
            </a:r>
            <a:r>
              <a:rPr lang="en-US" altLang="zh-CN" dirty="0"/>
              <a:t>$</a:t>
            </a:r>
            <a:r>
              <a:rPr lang="zh-CN" altLang="en-US" dirty="0"/>
              <a:t>是可调整的正参数。</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15</a:t>
            </a:fld>
            <a:endParaRPr lang="zh-CN" altLang="en-US"/>
          </a:p>
        </p:txBody>
      </p:sp>
    </p:spTree>
    <p:extLst>
      <p:ext uri="{BB962C8B-B14F-4D97-AF65-F5344CB8AC3E}">
        <p14:creationId xmlns:p14="http://schemas.microsoft.com/office/powerpoint/2010/main" val="296151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 illustrate the relationship between the maximum transmit power of Sat or base station and the sum secrecy rate for GU and SU. We can observe that with the transmit power of Satellite or base station increasing, the sum secrecy rate of GU and SU increases. The CNN-based beamforming scheme proposed is superior to the MRT-based and ZF-based beamforming methods.  This is because with the increase in transmit power of Sat or BS, there is remaining power that can be effectively utilized for exploiting green interference, enhancing the difference between the main channel and eavesdropping channels, and thereby improving security performance while still meeting the minimum secrecy rate requirements for both GU and SU.</a:t>
            </a:r>
          </a:p>
          <a:p>
            <a:r>
              <a:rPr lang="zh-CN" altLang="en-US" dirty="0"/>
              <a:t>这些图表展示了卫星或基站的最大发送功率与</a:t>
            </a:r>
            <a:r>
              <a:rPr lang="en-US" altLang="zh-CN" dirty="0"/>
              <a:t>GU</a:t>
            </a:r>
            <a:r>
              <a:rPr lang="zh-CN" altLang="en-US" dirty="0"/>
              <a:t>和</a:t>
            </a:r>
            <a:r>
              <a:rPr lang="en-US" altLang="zh-CN" dirty="0"/>
              <a:t>SU</a:t>
            </a:r>
            <a:r>
              <a:rPr lang="zh-CN" altLang="en-US" dirty="0"/>
              <a:t>的总保密率之间的关系。我们可以观察到，随着卫星或基站的发送功率增加，</a:t>
            </a:r>
            <a:r>
              <a:rPr lang="en-US" altLang="zh-CN" dirty="0"/>
              <a:t>GU</a:t>
            </a:r>
            <a:r>
              <a:rPr lang="zh-CN" altLang="en-US" dirty="0"/>
              <a:t>和</a:t>
            </a:r>
            <a:r>
              <a:rPr lang="en-US" altLang="zh-CN" dirty="0"/>
              <a:t>SU</a:t>
            </a:r>
            <a:r>
              <a:rPr lang="zh-CN" altLang="en-US" dirty="0"/>
              <a:t>的总保密率也增加。我们提出的基于</a:t>
            </a:r>
            <a:r>
              <a:rPr lang="en-US" altLang="zh-CN" dirty="0"/>
              <a:t>CNN</a:t>
            </a:r>
            <a:r>
              <a:rPr lang="zh-CN" altLang="en-US" dirty="0"/>
              <a:t>的波束成形方案优于基于</a:t>
            </a:r>
            <a:r>
              <a:rPr lang="en-US" altLang="zh-CN" dirty="0"/>
              <a:t>MRT</a:t>
            </a:r>
            <a:r>
              <a:rPr lang="zh-CN" altLang="en-US" dirty="0"/>
              <a:t>和基于</a:t>
            </a:r>
            <a:r>
              <a:rPr lang="en-US" altLang="zh-CN" dirty="0"/>
              <a:t>ZF</a:t>
            </a:r>
            <a:r>
              <a:rPr lang="zh-CN" altLang="en-US" dirty="0"/>
              <a:t>的波束成形方法。这是因为随着卫星或基站的发送功率增加，仍然存在可有效利用的余额功率，用于利用绿色干扰，增强主信道与窃听信道之间的差异，从而提高安全性能，同时仍然满足</a:t>
            </a:r>
            <a:r>
              <a:rPr lang="en-US" altLang="zh-CN" dirty="0"/>
              <a:t>GU</a:t>
            </a:r>
            <a:r>
              <a:rPr lang="zh-CN" altLang="en-US" dirty="0"/>
              <a:t>和</a:t>
            </a:r>
            <a:r>
              <a:rPr lang="en-US" altLang="zh-CN" dirty="0"/>
              <a:t>SU</a:t>
            </a:r>
            <a:r>
              <a:rPr lang="zh-CN" altLang="en-US" dirty="0"/>
              <a:t>的最低保密率要求。</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16</a:t>
            </a:fld>
            <a:endParaRPr lang="zh-CN" altLang="en-US"/>
          </a:p>
        </p:txBody>
      </p:sp>
    </p:spTree>
    <p:extLst>
      <p:ext uri="{BB962C8B-B14F-4D97-AF65-F5344CB8AC3E}">
        <p14:creationId xmlns:p14="http://schemas.microsoft.com/office/powerpoint/2010/main" val="2486546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 illustrate the relationship between the minimum secrecy rate constraint for GU or SU and the sum secrecy rate for SU and GU. We can observe that with the minimum secrecy rate constraint for GU or SU increasing, the sum secrecy rate of SU and GU decreases. The CNN-based beamforming scheme we proposed outperforms MRT-based and ZF-based beamforming methods. This is because, as the minimum secrecy rate constraint for GU or SU increases, the beamforming from both the BS and the Sat focuses more on the eavesdropping channel for GU or SU, thereby reducing the impact on the increase in the primary channel for SU or GU and the disruption of the eavesdropping channel for SU or GU.</a:t>
            </a:r>
          </a:p>
          <a:p>
            <a:r>
              <a:rPr lang="zh-CN" altLang="en-US" dirty="0"/>
              <a:t>这些图表展示了</a:t>
            </a:r>
            <a:r>
              <a:rPr lang="en-US" altLang="zh-CN" dirty="0"/>
              <a:t>GU</a:t>
            </a:r>
            <a:r>
              <a:rPr lang="zh-CN" altLang="en-US" dirty="0"/>
              <a:t>或</a:t>
            </a:r>
            <a:r>
              <a:rPr lang="en-US" altLang="zh-CN" dirty="0"/>
              <a:t>SU</a:t>
            </a:r>
            <a:r>
              <a:rPr lang="zh-CN" altLang="en-US" dirty="0"/>
              <a:t>的最低保密率约束与</a:t>
            </a:r>
            <a:r>
              <a:rPr lang="en-US" altLang="zh-CN" dirty="0"/>
              <a:t>SU</a:t>
            </a:r>
            <a:r>
              <a:rPr lang="zh-CN" altLang="en-US" dirty="0"/>
              <a:t>和</a:t>
            </a:r>
            <a:r>
              <a:rPr lang="en-US" altLang="zh-CN" dirty="0"/>
              <a:t>GU</a:t>
            </a:r>
            <a:r>
              <a:rPr lang="zh-CN" altLang="en-US" dirty="0"/>
              <a:t>的总保密率之间的关系。我们可以观察到，随着</a:t>
            </a:r>
            <a:r>
              <a:rPr lang="en-US" altLang="zh-CN" dirty="0"/>
              <a:t>GU</a:t>
            </a:r>
            <a:r>
              <a:rPr lang="zh-CN" altLang="en-US" dirty="0"/>
              <a:t>或</a:t>
            </a:r>
            <a:r>
              <a:rPr lang="en-US" altLang="zh-CN" dirty="0"/>
              <a:t>SU</a:t>
            </a:r>
            <a:r>
              <a:rPr lang="zh-CN" altLang="en-US" dirty="0"/>
              <a:t>的最低保密率约束增加，</a:t>
            </a:r>
            <a:r>
              <a:rPr lang="en-US" altLang="zh-CN" dirty="0"/>
              <a:t>SU</a:t>
            </a:r>
            <a:r>
              <a:rPr lang="zh-CN" altLang="en-US" dirty="0"/>
              <a:t>和</a:t>
            </a:r>
            <a:r>
              <a:rPr lang="en-US" altLang="zh-CN" dirty="0"/>
              <a:t>GU</a:t>
            </a:r>
            <a:r>
              <a:rPr lang="zh-CN" altLang="en-US" dirty="0"/>
              <a:t>的总保密率减小。我们提出的基于</a:t>
            </a:r>
            <a:r>
              <a:rPr lang="en-US" altLang="zh-CN" dirty="0"/>
              <a:t>CNN</a:t>
            </a:r>
            <a:r>
              <a:rPr lang="zh-CN" altLang="en-US" dirty="0"/>
              <a:t>的波束成形方案优于基于</a:t>
            </a:r>
            <a:r>
              <a:rPr lang="en-US" altLang="zh-CN" dirty="0"/>
              <a:t>MRT</a:t>
            </a:r>
            <a:r>
              <a:rPr lang="zh-CN" altLang="en-US" dirty="0"/>
              <a:t>和基于</a:t>
            </a:r>
            <a:r>
              <a:rPr lang="en-US" altLang="zh-CN" dirty="0"/>
              <a:t>ZF</a:t>
            </a:r>
            <a:r>
              <a:rPr lang="zh-CN" altLang="en-US" dirty="0"/>
              <a:t>的波束成形方法。这是因为随着</a:t>
            </a:r>
            <a:r>
              <a:rPr lang="en-US" altLang="zh-CN" dirty="0"/>
              <a:t>GU</a:t>
            </a:r>
            <a:r>
              <a:rPr lang="zh-CN" altLang="en-US" dirty="0"/>
              <a:t>或</a:t>
            </a:r>
            <a:r>
              <a:rPr lang="en-US" altLang="zh-CN" dirty="0"/>
              <a:t>SU</a:t>
            </a:r>
            <a:r>
              <a:rPr lang="zh-CN" altLang="en-US" dirty="0"/>
              <a:t>的最低保密率约束增加，来自基站和卫星的波束成形更加集中在</a:t>
            </a:r>
            <a:r>
              <a:rPr lang="en-US" altLang="zh-CN" dirty="0"/>
              <a:t>GU</a:t>
            </a:r>
            <a:r>
              <a:rPr lang="zh-CN" altLang="en-US" dirty="0"/>
              <a:t>或</a:t>
            </a:r>
            <a:r>
              <a:rPr lang="en-US" altLang="zh-CN" dirty="0"/>
              <a:t>SU</a:t>
            </a:r>
            <a:r>
              <a:rPr lang="zh-CN" altLang="en-US" dirty="0"/>
              <a:t>的窃听信道上，从而减小了对</a:t>
            </a:r>
            <a:r>
              <a:rPr lang="en-US" altLang="zh-CN" dirty="0"/>
              <a:t>SU</a:t>
            </a:r>
            <a:r>
              <a:rPr lang="zh-CN" altLang="en-US" dirty="0"/>
              <a:t>或</a:t>
            </a:r>
            <a:r>
              <a:rPr lang="en-US" altLang="zh-CN" dirty="0"/>
              <a:t>GU</a:t>
            </a:r>
            <a:r>
              <a:rPr lang="zh-CN" altLang="en-US" dirty="0"/>
              <a:t>主信道增加的影响以及对</a:t>
            </a:r>
            <a:r>
              <a:rPr lang="en-US" altLang="zh-CN" dirty="0"/>
              <a:t>SU</a:t>
            </a:r>
            <a:r>
              <a:rPr lang="zh-CN" altLang="en-US" dirty="0"/>
              <a:t>或</a:t>
            </a:r>
            <a:r>
              <a:rPr lang="en-US" altLang="zh-CN" dirty="0"/>
              <a:t>GU</a:t>
            </a:r>
            <a:r>
              <a:rPr lang="zh-CN" altLang="en-US" dirty="0"/>
              <a:t>窃听信道干扰的影响。</a:t>
            </a:r>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17</a:t>
            </a:fld>
            <a:endParaRPr lang="zh-CN" altLang="en-US"/>
          </a:p>
        </p:txBody>
      </p:sp>
    </p:spTree>
    <p:extLst>
      <p:ext uri="{BB962C8B-B14F-4D97-AF65-F5344CB8AC3E}">
        <p14:creationId xmlns:p14="http://schemas.microsoft.com/office/powerpoint/2010/main" val="325847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my presentation. Thank you for your listening.</a:t>
            </a: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18</a:t>
            </a:fld>
            <a:endParaRPr lang="zh-CN" altLang="en-US"/>
          </a:p>
        </p:txBody>
      </p:sp>
    </p:spTree>
    <p:extLst>
      <p:ext uri="{BB962C8B-B14F-4D97-AF65-F5344CB8AC3E}">
        <p14:creationId xmlns:p14="http://schemas.microsoft.com/office/powerpoint/2010/main" val="184927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expand on my presentation from the following four aspects.</a:t>
            </a:r>
            <a:r>
              <a:rPr lang="zh-CN" altLang="en-US" dirty="0"/>
              <a:t>我将从以下四个方面扩展我的演示：</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2</a:t>
            </a:fld>
            <a:endParaRPr lang="zh-CN" altLang="en-US"/>
          </a:p>
        </p:txBody>
      </p:sp>
    </p:spTree>
    <p:extLst>
      <p:ext uri="{BB962C8B-B14F-4D97-AF65-F5344CB8AC3E}">
        <p14:creationId xmlns:p14="http://schemas.microsoft.com/office/powerpoint/2010/main" val="106093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Satellite networks have garnered widespread attention due to their extensive coverage, high spectral efficiency, and seamless connectivity, making them an effective solution for addressing the limitations of </a:t>
            </a:r>
            <a:r>
              <a:rPr lang="en-US" altLang="zh-CN" sz="1200" dirty="0">
                <a:latin typeface="Times New Roman" panose="02020603050405020304" pitchFamily="18" charset="0"/>
                <a:ea typeface="微软雅黑 Light" panose="020B0502040204020203" pitchFamily="34" charset="-122"/>
                <a:cs typeface="Times New Roman" panose="02020603050405020304" pitchFamily="18" charset="0"/>
              </a:rPr>
              <a:t>terrestrial</a:t>
            </a:r>
            <a:r>
              <a:rPr lang="en-US" altLang="zh-CN" dirty="0"/>
              <a:t> networks in achieving comprehensive coverage.</a:t>
            </a:r>
          </a:p>
          <a:p>
            <a:r>
              <a:rPr lang="en-US" altLang="zh-CN" dirty="0"/>
              <a:t>In particular, due to the open nature and broad coverage of wireless channels, as well as the dynamic topology of satellite networks, communication in satellite-terrestrial network is vulnerable to eavesdropping threats.</a:t>
            </a:r>
            <a:r>
              <a:rPr lang="zh-CN" altLang="en-US" dirty="0"/>
              <a:t>卫星网络因其广泛的覆盖范围、高频谱效率和无缝连接而引起了广泛关注，这使它们成为解决地面网络在实现全面覆盖方面的局限性的有效解决方案。</a:t>
            </a:r>
          </a:p>
          <a:p>
            <a:r>
              <a:rPr lang="zh-CN" altLang="en-US" dirty="0"/>
              <a:t>特别是由于无线信道的开放性质和广泛覆盖，以及卫星网络的动态拓扑，卫星</a:t>
            </a:r>
            <a:r>
              <a:rPr lang="en-US" altLang="zh-CN" dirty="0"/>
              <a:t>-</a:t>
            </a:r>
            <a:r>
              <a:rPr lang="zh-CN" altLang="en-US" dirty="0"/>
              <a:t>地面网络中的通信容易受到窃听威胁的影响。</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3</a:t>
            </a:fld>
            <a:endParaRPr lang="zh-CN" altLang="en-US"/>
          </a:p>
        </p:txBody>
      </p:sp>
    </p:spTree>
    <p:extLst>
      <p:ext uri="{BB962C8B-B14F-4D97-AF65-F5344CB8AC3E}">
        <p14:creationId xmlns:p14="http://schemas.microsoft.com/office/powerpoint/2010/main" val="125867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In this paper, we integrate the following methods to collectively counter eavesdropping threats. </a:t>
            </a:r>
            <a:r>
              <a:rPr lang="zh-CN" altLang="en-US" b="0" i="0" dirty="0">
                <a:solidFill>
                  <a:srgbClr val="ECECF1"/>
                </a:solidFill>
                <a:effectLst/>
                <a:latin typeface="Times New Roman" panose="02020603050405020304" pitchFamily="18" charset="0"/>
              </a:rPr>
              <a:t>在本文中我们结合以下几种方法综合抵抗窃听威胁。</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The co-channel interference caused by spectrum sharing always degrades the communication performance of the system, but it can be transformed into green interference and improve the system's security performance through physical layer design.</a:t>
            </a:r>
          </a:p>
          <a:p>
            <a:r>
              <a:rPr lang="zh-CN" altLang="en-US" sz="1200" b="0" i="0" kern="1200" dirty="0">
                <a:solidFill>
                  <a:schemeClr val="tx1"/>
                </a:solidFill>
                <a:effectLst/>
                <a:latin typeface="+mn-lt"/>
                <a:ea typeface="+mn-ea"/>
                <a:cs typeface="+mn-cs"/>
              </a:rPr>
              <a:t>由频谱共享引起的同信道干扰总是会降低系统的通信性能，但是可以通过物理层的设计，将这种干扰转化为绿色干扰，提高系统的安全性能。</a:t>
            </a:r>
            <a:endParaRPr lang="en-US" altLang="zh-CN" sz="1200" b="0" i="0" kern="1200" dirty="0">
              <a:solidFill>
                <a:schemeClr val="tx1"/>
              </a:solidFill>
              <a:effectLst/>
              <a:latin typeface="+mn-lt"/>
              <a:ea typeface="+mn-ea"/>
              <a:cs typeface="+mn-cs"/>
            </a:endParaRPr>
          </a:p>
          <a:p>
            <a:r>
              <a:rPr lang="en-US" altLang="zh-CN" sz="1200" dirty="0">
                <a:latin typeface="Times New Roman" panose="02020603050405020304" pitchFamily="18" charset="0"/>
                <a:cs typeface="Times New Roman" panose="02020603050405020304" pitchFamily="18" charset="0"/>
              </a:rPr>
              <a:t>Physical layer techniques can leverage the inherent randomness of the wireless channels to achieve information security. When the quality of the main channel surpasses that of the eavesdropping channel, legitimate users can achieve secure transmission through lossless coding.</a:t>
            </a:r>
          </a:p>
          <a:p>
            <a:r>
              <a:rPr lang="zh-CN" altLang="en-US" sz="1200" b="0" i="0" kern="1200" dirty="0">
                <a:solidFill>
                  <a:schemeClr val="tx1"/>
                </a:solidFill>
                <a:effectLst/>
                <a:latin typeface="+mn-lt"/>
                <a:ea typeface="+mn-ea"/>
                <a:cs typeface="+mn-cs"/>
              </a:rPr>
              <a:t>物理层技术可以利用无线信道的随机性实现信息安全。只要主信道信道质量大于窃听信道质量时，总可以通过无损编码实现安全传输</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Precisely, beamforming technology can adjust the direction of the beam to enhance the channel quality of the main channel and reduce the channel quality of the eavesdropping channel.</a:t>
            </a:r>
          </a:p>
          <a:p>
            <a:r>
              <a:rPr lang="zh-CN" altLang="en-US" sz="1200" b="0" i="0" kern="1200" dirty="0">
                <a:solidFill>
                  <a:schemeClr val="tx1"/>
                </a:solidFill>
                <a:effectLst/>
                <a:latin typeface="+mn-lt"/>
                <a:ea typeface="+mn-ea"/>
                <a:cs typeface="+mn-cs"/>
              </a:rPr>
              <a:t>恰好，波束赋形技术可以调整波束的方向，以增强主信道的信道质量并降低窃听信道的信道质量。</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4</a:t>
            </a:fld>
            <a:endParaRPr lang="zh-CN" altLang="en-US"/>
          </a:p>
        </p:txBody>
      </p:sp>
    </p:spTree>
    <p:extLst>
      <p:ext uri="{BB962C8B-B14F-4D97-AF65-F5344CB8AC3E}">
        <p14:creationId xmlns:p14="http://schemas.microsoft.com/office/powerpoint/2010/main" val="238628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Inductive bias of the NN leads balanced features extracting for the input elements at the initial, since the NN cannot directly learn from the structure of the data input which two elements are for the real and imaginary parts of a complex data.</a:t>
            </a:r>
            <a:endParaRPr lang="en-US" altLang="zh-CN" dirty="0"/>
          </a:p>
          <a:p>
            <a:r>
              <a:rPr lang="en-US" altLang="zh-CN" dirty="0"/>
              <a:t>NN</a:t>
            </a:r>
            <a:r>
              <a:rPr lang="zh-CN" altLang="en-US" dirty="0"/>
              <a:t>的归纳偏置导致初始时为输入元素提取平衡特征， 因为 </a:t>
            </a:r>
            <a:r>
              <a:rPr lang="en-US" altLang="zh-CN" dirty="0"/>
              <a:t>NN </a:t>
            </a:r>
            <a:r>
              <a:rPr lang="zh-CN" altLang="en-US" dirty="0"/>
              <a:t>不能直接从数据输入的结构中学习哪两个元素用于复杂数据的实部和虚部。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Naively flattening the complex data as a one-dimension vector will definitely decreasing the performance and convergence speed of the NN.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天真地将复杂数据扁平化为一维向量肯定会降低神经网络的性能和收敛速度</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prior knowledge of the channel state is the channel information corresponding to different antennas,</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different users, and satellite or base station.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并且对信道状态的先验知识是信道信息是相关的关于不同天线、不同用户、卫星和基站。</a:t>
            </a:r>
            <a:endParaRPr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5</a:t>
            </a:fld>
            <a:endParaRPr lang="zh-CN" altLang="en-US"/>
          </a:p>
        </p:txBody>
      </p:sp>
    </p:spTree>
    <p:extLst>
      <p:ext uri="{BB962C8B-B14F-4D97-AF65-F5344CB8AC3E}">
        <p14:creationId xmlns:p14="http://schemas.microsoft.com/office/powerpoint/2010/main" val="2691151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 designing NN with an inductive bias for complex data features, and extracting correlations about channel state information, is promising for improving NN performance with reduced training cost, such inductive bias can be obtained by designing the structure of input data and the NN .</a:t>
            </a:r>
          </a:p>
          <a:p>
            <a:r>
              <a:rPr lang="zh-CN" altLang="en-US" sz="1200" b="0" i="0" kern="1200" dirty="0">
                <a:solidFill>
                  <a:schemeClr val="tx1"/>
                </a:solidFill>
                <a:effectLst/>
                <a:latin typeface="+mn-lt"/>
                <a:ea typeface="+mn-ea"/>
                <a:cs typeface="+mn-cs"/>
              </a:rPr>
              <a:t>因此，为了改善神经网络的性能并降低训练成本，可以设计带有归纳偏差的神经网络，用于处理复杂的数据特征并提取关于信道状态信息的相关性。这种归纳偏差可以通过设计输入数据的结构和神经网络的结构来获得。</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So, by concatenating the real and imaginary part of the complex CSI matrix through the third dimension of the matrix as a tensor, the real CSI is explicitly correlated with the corresponding imaginary CSI. As for channel correlation, a 3-dimensional convolution kernel with a specific size can be used to extract features of correlated CSI elements. </a:t>
            </a:r>
            <a:r>
              <a:rPr lang="zh-CN" altLang="en-US" sz="1200" b="0" i="0" kern="1200" dirty="0">
                <a:solidFill>
                  <a:schemeClr val="tx1"/>
                </a:solidFill>
                <a:effectLst/>
                <a:latin typeface="+mn-lt"/>
                <a:ea typeface="+mn-ea"/>
                <a:cs typeface="+mn-cs"/>
              </a:rPr>
              <a:t>所以，通过将复杂</a:t>
            </a:r>
            <a:r>
              <a:rPr lang="en-US" altLang="zh-CN" sz="1200" b="0" i="0" kern="1200" dirty="0">
                <a:solidFill>
                  <a:schemeClr val="tx1"/>
                </a:solidFill>
                <a:effectLst/>
                <a:latin typeface="+mn-lt"/>
                <a:ea typeface="+mn-ea"/>
                <a:cs typeface="+mn-cs"/>
              </a:rPr>
              <a:t>CSI</a:t>
            </a:r>
            <a:r>
              <a:rPr lang="zh-CN" altLang="en-US" sz="1200" b="0" i="0" kern="1200" dirty="0">
                <a:solidFill>
                  <a:schemeClr val="tx1"/>
                </a:solidFill>
                <a:effectLst/>
                <a:latin typeface="+mn-lt"/>
                <a:ea typeface="+mn-ea"/>
                <a:cs typeface="+mn-cs"/>
              </a:rPr>
              <a:t>矩阵的实部和虚部通过矩阵的第三维度连接为一个张量，可以明确地将实际</a:t>
            </a:r>
            <a:r>
              <a:rPr lang="en-US" altLang="zh-CN" sz="1200" b="0" i="0" kern="1200" dirty="0">
                <a:solidFill>
                  <a:schemeClr val="tx1"/>
                </a:solidFill>
                <a:effectLst/>
                <a:latin typeface="+mn-lt"/>
                <a:ea typeface="+mn-ea"/>
                <a:cs typeface="+mn-cs"/>
              </a:rPr>
              <a:t>CSI</a:t>
            </a:r>
            <a:r>
              <a:rPr lang="zh-CN" altLang="en-US" sz="1200" b="0" i="0" kern="1200" dirty="0">
                <a:solidFill>
                  <a:schemeClr val="tx1"/>
                </a:solidFill>
                <a:effectLst/>
                <a:latin typeface="+mn-lt"/>
                <a:ea typeface="+mn-ea"/>
                <a:cs typeface="+mn-cs"/>
              </a:rPr>
              <a:t>与相应的虚拟</a:t>
            </a:r>
            <a:r>
              <a:rPr lang="en-US" altLang="zh-CN" sz="1200" b="0" i="0" kern="1200" dirty="0">
                <a:solidFill>
                  <a:schemeClr val="tx1"/>
                </a:solidFill>
                <a:effectLst/>
                <a:latin typeface="+mn-lt"/>
                <a:ea typeface="+mn-ea"/>
                <a:cs typeface="+mn-cs"/>
              </a:rPr>
              <a:t>CSI</a:t>
            </a:r>
            <a:r>
              <a:rPr lang="zh-CN" altLang="en-US" sz="1200" b="0" i="0" kern="1200" dirty="0">
                <a:solidFill>
                  <a:schemeClr val="tx1"/>
                </a:solidFill>
                <a:effectLst/>
                <a:latin typeface="+mn-lt"/>
                <a:ea typeface="+mn-ea"/>
                <a:cs typeface="+mn-cs"/>
              </a:rPr>
              <a:t>相关联起来。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至于信道相关性，可以使用具有特定大小的三维卷积核来提取相关的</a:t>
            </a:r>
            <a:r>
              <a:rPr lang="en-US" altLang="zh-CN" sz="1200" b="0" i="0" kern="1200" dirty="0">
                <a:solidFill>
                  <a:schemeClr val="tx1"/>
                </a:solidFill>
                <a:effectLst/>
                <a:latin typeface="+mn-lt"/>
                <a:ea typeface="+mn-ea"/>
                <a:cs typeface="+mn-cs"/>
              </a:rPr>
              <a:t>CSI</a:t>
            </a:r>
            <a:r>
              <a:rPr lang="zh-CN" altLang="en-US" sz="1200" b="0" i="0" kern="1200" dirty="0">
                <a:solidFill>
                  <a:schemeClr val="tx1"/>
                </a:solidFill>
                <a:effectLst/>
                <a:latin typeface="+mn-lt"/>
                <a:ea typeface="+mn-ea"/>
                <a:cs typeface="+mn-cs"/>
              </a:rPr>
              <a:t>元素的特征。</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Thus, in this paper, a CNN with a specific kernel size is designed to optimize the precoding matrix, that the size of the convolution kernel in the first dimension is equal to the number of legitimate users and eavesdroppers, and the size of second dimension is equal to the number of antennas to introduce the inductive bias about multiple antennas, while the size of the third dimension is just equal to 2 to learn the correlation between real and imaginary data.</a:t>
            </a:r>
            <a:r>
              <a:rPr lang="zh-CN" altLang="en-US" sz="1200" b="0" i="0" kern="1200" dirty="0">
                <a:solidFill>
                  <a:schemeClr val="tx1"/>
                </a:solidFill>
                <a:effectLst/>
                <a:latin typeface="+mn-lt"/>
                <a:ea typeface="+mn-ea"/>
                <a:cs typeface="+mn-cs"/>
              </a:rPr>
              <a:t>因此，在本文中，设计了一个具有特定卷积核大小的</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来优化预编码矩阵。其中，第一维的卷积核大小等于合法用户和窃听者的数量，第二维的大小等于天线的数量，以引入关于多个天线的归纳偏差，而第三维的大小正好等于</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，以学习实部和虚部数据之间的相关性。</a:t>
            </a:r>
            <a:endParaRPr lang="zh-CN" altLang="en-US" dirty="0"/>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913D308-5173-4A91-A0B3-52FD4BB8638E}" type="slidenum">
              <a:rPr lang="zh-CN" altLang="en-US" smtClean="0"/>
              <a:t>6</a:t>
            </a:fld>
            <a:endParaRPr lang="zh-CN" altLang="en-US"/>
          </a:p>
        </p:txBody>
      </p:sp>
    </p:spTree>
    <p:extLst>
      <p:ext uri="{BB962C8B-B14F-4D97-AF65-F5344CB8AC3E}">
        <p14:creationId xmlns:p14="http://schemas.microsoft.com/office/powerpoint/2010/main" val="1011264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specific design of our paper can be summarized as the following two points:  </a:t>
            </a:r>
            <a:r>
              <a:rPr lang="zh-CN" altLang="en-US" dirty="0"/>
              <a:t>因此我们这篇论文的详细设计可以归纳为以下两点</a:t>
            </a:r>
            <a:endParaRPr lang="en-US" altLang="zh-CN" dirty="0"/>
          </a:p>
          <a:p>
            <a:r>
              <a:rPr lang="en-US" altLang="zh-CN" dirty="0"/>
              <a:t>The first is CNN Structure:</a:t>
            </a:r>
          </a:p>
          <a:p>
            <a:r>
              <a:rPr lang="en-US" altLang="zh-CN" dirty="0"/>
              <a:t>The second is unsupervised learning:</a:t>
            </a: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7</a:t>
            </a:fld>
            <a:endParaRPr lang="zh-CN" altLang="en-US"/>
          </a:p>
        </p:txBody>
      </p:sp>
    </p:spTree>
    <p:extLst>
      <p:ext uri="{BB962C8B-B14F-4D97-AF65-F5344CB8AC3E}">
        <p14:creationId xmlns:p14="http://schemas.microsoft.com/office/powerpoint/2010/main" val="186409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system</a:t>
            </a:r>
            <a:r>
              <a:rPr lang="zh-CN" altLang="en-US" dirty="0"/>
              <a:t> </a:t>
            </a:r>
            <a:r>
              <a:rPr lang="en-US" altLang="zh-CN" dirty="0"/>
              <a:t>model,</a:t>
            </a:r>
            <a:r>
              <a:rPr lang="zh-CN" altLang="en-US" dirty="0"/>
              <a:t> </a:t>
            </a:r>
            <a:r>
              <a:rPr lang="en-US" altLang="zh-CN" dirty="0"/>
              <a:t>we consider secure transmission in the downlink communication of an integrated satellite-terrestrial network, We assume the presence of a multi-antenna satellite and a multi-antenna base station . Within the overlapping coverage area of the Sat and BS, there exists a Sat user named SU, a Sat eavesdropper named SE, a BS user named GU, and a BS eavesdropper named GE. All the users are equipped with a single antenna. The spectrum is shared among all users. By leveraging co-channel interference to its fullest extent, we optimize beamforming vectors that differentially affect the main and eavesdropping channels, thereby ensuring secure transmission in the integrated satellite-terrestrial network.</a:t>
            </a:r>
            <a:r>
              <a:rPr lang="zh-CN" altLang="en-US" dirty="0"/>
              <a:t>我们考虑了在综合卫星</a:t>
            </a:r>
            <a:r>
              <a:rPr lang="en-US" altLang="zh-CN" dirty="0"/>
              <a:t>-</a:t>
            </a:r>
            <a:r>
              <a:rPr lang="zh-CN" altLang="en-US" dirty="0"/>
              <a:t>地面网络的下行通信中实现安全传输的问题。我们假设网络中存在多天线卫星和多天线基站。在卫星（</a:t>
            </a:r>
            <a:r>
              <a:rPr lang="en-US" altLang="zh-CN" dirty="0"/>
              <a:t>Sat</a:t>
            </a:r>
            <a:r>
              <a:rPr lang="zh-CN" altLang="en-US" dirty="0"/>
              <a:t>）和基站（</a:t>
            </a:r>
            <a:r>
              <a:rPr lang="en-US" altLang="zh-CN" dirty="0"/>
              <a:t>BS</a:t>
            </a:r>
            <a:r>
              <a:rPr lang="zh-CN" altLang="en-US" dirty="0"/>
              <a:t>）的重叠覆盖区域内，存在以下实体：一名卫星用户（</a:t>
            </a:r>
            <a:r>
              <a:rPr lang="en-US" altLang="zh-CN" dirty="0"/>
              <a:t>SU</a:t>
            </a:r>
            <a:r>
              <a:rPr lang="zh-CN" altLang="en-US" dirty="0"/>
              <a:t>），一名卫星窃听者（</a:t>
            </a:r>
            <a:r>
              <a:rPr lang="en-US" altLang="zh-CN" dirty="0"/>
              <a:t>SE</a:t>
            </a:r>
            <a:r>
              <a:rPr lang="zh-CN" altLang="en-US" dirty="0"/>
              <a:t>），一名基站用户（</a:t>
            </a:r>
            <a:r>
              <a:rPr lang="en-US" altLang="zh-CN" dirty="0"/>
              <a:t>GU</a:t>
            </a:r>
            <a:r>
              <a:rPr lang="zh-CN" altLang="en-US" dirty="0"/>
              <a:t>）和一名基站窃听者（</a:t>
            </a:r>
            <a:r>
              <a:rPr lang="en-US" altLang="zh-CN" dirty="0"/>
              <a:t>GE</a:t>
            </a:r>
            <a:r>
              <a:rPr lang="zh-CN" altLang="en-US" dirty="0"/>
              <a:t>）。所有用户都配备了单天线。频谱由所有用户共享。通过充分利用同信道干扰，我们优化波束赋形向量，以不同程度影响主信道和窃听信道，从而确保综合卫星</a:t>
            </a:r>
            <a:r>
              <a:rPr lang="en-US" altLang="zh-CN" dirty="0"/>
              <a:t>-</a:t>
            </a:r>
            <a:r>
              <a:rPr lang="zh-CN" altLang="en-US" dirty="0"/>
              <a:t>地面网络中的安全传输。</a:t>
            </a:r>
          </a:p>
        </p:txBody>
      </p:sp>
      <p:sp>
        <p:nvSpPr>
          <p:cNvPr id="4" name="灯片编号占位符 3"/>
          <p:cNvSpPr>
            <a:spLocks noGrp="1"/>
          </p:cNvSpPr>
          <p:nvPr>
            <p:ph type="sldNum" sz="quarter" idx="5"/>
          </p:nvPr>
        </p:nvSpPr>
        <p:spPr/>
        <p:txBody>
          <a:bodyPr/>
          <a:lstStyle/>
          <a:p>
            <a:fld id="{A913D308-5173-4A91-A0B3-52FD4BB8638E}" type="slidenum">
              <a:rPr lang="zh-CN" altLang="en-US" smtClean="0"/>
              <a:t>8</a:t>
            </a:fld>
            <a:endParaRPr lang="zh-CN" altLang="en-US"/>
          </a:p>
        </p:txBody>
      </p:sp>
    </p:spTree>
    <p:extLst>
      <p:ext uri="{BB962C8B-B14F-4D97-AF65-F5344CB8AC3E}">
        <p14:creationId xmlns:p14="http://schemas.microsoft.com/office/powerpoint/2010/main" val="47957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model the channel as follows. </a:t>
            </a:r>
            <a:r>
              <a:rPr lang="zh-CN" altLang="en-US" dirty="0"/>
              <a:t>我们对信道进行如下建模。</a:t>
            </a:r>
            <a:endParaRPr lang="en-US" altLang="zh-CN" dirty="0"/>
          </a:p>
          <a:p>
            <a:r>
              <a:rPr lang="en-US" altLang="zh-CN" dirty="0"/>
              <a:t>In</a:t>
            </a:r>
            <a:r>
              <a:rPr lang="zh-CN" altLang="en-US" dirty="0"/>
              <a:t> </a:t>
            </a:r>
            <a:r>
              <a:rPr lang="en-US" altLang="zh-CN" dirty="0"/>
              <a:t>the satellite link model, C_L represents free space loss, $\lambda$ represents the wavelength of the signal, $d$ signifies the horizontal distance from the center of Sat beam to the terrestrial user, and $l$ represents the satellite's height. $\beta$ represents the channel gain due to rain attenuation, which follows a log-normal random variable with $\beta _{dB}$  is the $dB$ form of $\beta$. $\theta$ is a phase vector . $b$ represents the satellite beam gain. where $G$ represents the maximum gain of the satellite antenna, with </a:t>
            </a:r>
            <a:r>
              <a:rPr lang="en-US" altLang="zh-CN" sz="1200" b="0" i="0" kern="1200" dirty="0">
                <a:solidFill>
                  <a:schemeClr val="tx1"/>
                </a:solidFill>
                <a:effectLst/>
                <a:latin typeface="+mn-lt"/>
                <a:ea typeface="+mn-ea"/>
                <a:cs typeface="+mn-cs"/>
              </a:rPr>
              <a:t>u_0 is a parameter related to </a:t>
            </a:r>
            <a:r>
              <a:rPr lang="en-US" altLang="zh-CN" dirty="0"/>
              <a:t>$\alpha$ </a:t>
            </a:r>
            <a:r>
              <a:rPr lang="en-US" altLang="zh-CN" sz="1200" b="0" i="0" kern="1200" dirty="0">
                <a:solidFill>
                  <a:schemeClr val="tx1"/>
                </a:solidFill>
                <a:effectLst/>
                <a:latin typeface="+mn-lt"/>
                <a:ea typeface="+mn-ea"/>
                <a:cs typeface="+mn-cs"/>
              </a:rPr>
              <a:t>.</a:t>
            </a:r>
            <a:r>
              <a:rPr lang="en-US" altLang="zh-CN" dirty="0"/>
              <a:t>$\alpha$ is the elevation angle between the beam center and the user, $\alpha _{3dB}$ is the $3dB$ angle of the Sat beam, and $J_1$ and $J_3$ are the first and third order the first kind Bessel function. Therefore,  {h}_{</a:t>
            </a:r>
            <a:r>
              <a:rPr lang="en-US" altLang="zh-CN" dirty="0" err="1"/>
              <a:t>gu</a:t>
            </a:r>
            <a:r>
              <a:rPr lang="en-US" altLang="zh-CN" dirty="0"/>
              <a:t>}  {h}_{</a:t>
            </a:r>
            <a:r>
              <a:rPr lang="en-US" altLang="zh-CN" dirty="0" err="1"/>
              <a:t>ge</a:t>
            </a:r>
            <a:r>
              <a:rPr lang="en-US" altLang="zh-CN" dirty="0"/>
              <a:t>}  {h}_{</a:t>
            </a:r>
            <a:r>
              <a:rPr lang="en-US" altLang="zh-CN" dirty="0" err="1"/>
              <a:t>su</a:t>
            </a:r>
            <a:r>
              <a:rPr lang="en-US" altLang="zh-CN" dirty="0"/>
              <a:t>} {h}_{se} represent the channel vectors from the Sat to the GU, GE, SU, SE, respectively, and $N$ denotes the number of antennas of Sat.</a:t>
            </a:r>
          </a:p>
          <a:p>
            <a:r>
              <a:rPr lang="en-US" altLang="zh-CN" dirty="0"/>
              <a:t>In the terrestrial link model, Where  $a$ represents large-scale fading, $C_0$ denotes the channel power gain at a reference distance of  1 meter, $r$  signifies the distance from the BS to the terrestrial user. $g_0$ represents small-scale fading, following a </a:t>
            </a:r>
            <a:r>
              <a:rPr lang="en-US" altLang="zh-CN" dirty="0" err="1"/>
              <a:t>Nakagami</a:t>
            </a:r>
            <a:r>
              <a:rPr lang="en-US" altLang="zh-CN" dirty="0"/>
              <a:t>-$m$ distribution. </a:t>
            </a:r>
          </a:p>
          <a:p>
            <a:r>
              <a:rPr lang="en-US" altLang="zh-CN" dirty="0"/>
              <a:t>Therefore,{g}_{</a:t>
            </a:r>
            <a:r>
              <a:rPr lang="en-US" altLang="zh-CN" dirty="0" err="1"/>
              <a:t>gu</a:t>
            </a:r>
            <a:r>
              <a:rPr lang="en-US" altLang="zh-CN" dirty="0"/>
              <a:t>} {g}_{</a:t>
            </a:r>
            <a:r>
              <a:rPr lang="en-US" altLang="zh-CN" dirty="0" err="1"/>
              <a:t>ge</a:t>
            </a:r>
            <a:r>
              <a:rPr lang="en-US" altLang="zh-CN" dirty="0"/>
              <a:t>} {g}_{</a:t>
            </a:r>
            <a:r>
              <a:rPr lang="en-US" altLang="zh-CN" dirty="0" err="1"/>
              <a:t>su</a:t>
            </a:r>
            <a:r>
              <a:rPr lang="en-US" altLang="zh-CN" dirty="0"/>
              <a:t>} {g}_{se} respectively represent the channel vectors from the BS to the GU, GE, SU, SE. $M$ denotes the number of antennas of BS.</a:t>
            </a: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9</a:t>
            </a:fld>
            <a:endParaRPr lang="zh-CN" altLang="en-US"/>
          </a:p>
        </p:txBody>
      </p:sp>
    </p:spTree>
    <p:extLst>
      <p:ext uri="{BB962C8B-B14F-4D97-AF65-F5344CB8AC3E}">
        <p14:creationId xmlns:p14="http://schemas.microsoft.com/office/powerpoint/2010/main" val="331834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F1449-FD11-4A20-8E0E-9765710462B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2FBE30-AB70-4FC0-9712-4A4F40551E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86D7D0-03F0-45C0-AEEB-E7A7E61C2AB9}"/>
              </a:ext>
            </a:extLst>
          </p:cNvPr>
          <p:cNvSpPr>
            <a:spLocks noGrp="1"/>
          </p:cNvSpPr>
          <p:nvPr>
            <p:ph type="dt" sz="half" idx="10"/>
          </p:nvPr>
        </p:nvSpPr>
        <p:spPr/>
        <p:txBody>
          <a:bodyPr/>
          <a:lstStyle/>
          <a:p>
            <a:fld id="{238B5B8D-A49F-473E-A6B2-C794E4CE5330}" type="datetime1">
              <a:rPr lang="zh-CN" altLang="en-US" smtClean="0"/>
              <a:t>2023/10/9</a:t>
            </a:fld>
            <a:endParaRPr lang="zh-CN" altLang="en-US"/>
          </a:p>
        </p:txBody>
      </p:sp>
      <p:sp>
        <p:nvSpPr>
          <p:cNvPr id="5" name="页脚占位符 4">
            <a:extLst>
              <a:ext uri="{FF2B5EF4-FFF2-40B4-BE49-F238E27FC236}">
                <a16:creationId xmlns:a16="http://schemas.microsoft.com/office/drawing/2014/main" id="{829D6F4E-ED9D-4D34-BE1E-F44AEE2681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F6E16-8109-4E3B-BE3C-95DAFE2C96E1}"/>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43734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359B1-ABC5-4776-A46D-15ECBD0E2F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4740F4-B955-44CB-AD8C-2E0488F3490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F76EEB-12B6-4AC3-AAE8-E38AE381E421}"/>
              </a:ext>
            </a:extLst>
          </p:cNvPr>
          <p:cNvSpPr>
            <a:spLocks noGrp="1"/>
          </p:cNvSpPr>
          <p:nvPr>
            <p:ph type="dt" sz="half" idx="10"/>
          </p:nvPr>
        </p:nvSpPr>
        <p:spPr/>
        <p:txBody>
          <a:bodyPr/>
          <a:lstStyle/>
          <a:p>
            <a:fld id="{183D6B33-7FDD-49CA-A3AA-A71EE6F0BE97}" type="datetime1">
              <a:rPr lang="zh-CN" altLang="en-US" smtClean="0"/>
              <a:t>2023/10/9</a:t>
            </a:fld>
            <a:endParaRPr lang="zh-CN" altLang="en-US"/>
          </a:p>
        </p:txBody>
      </p:sp>
      <p:sp>
        <p:nvSpPr>
          <p:cNvPr id="5" name="页脚占位符 4">
            <a:extLst>
              <a:ext uri="{FF2B5EF4-FFF2-40B4-BE49-F238E27FC236}">
                <a16:creationId xmlns:a16="http://schemas.microsoft.com/office/drawing/2014/main" id="{96DC35C0-6BA1-4EE7-A412-8442D5B3F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9489E6-DF16-4258-853A-0357CC173709}"/>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13994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FF5D36-7689-440B-9050-7AD795A432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8FCC06-277E-4CB7-BD28-D6C6F9DDF9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D11E2E-DDC5-4ED0-8AA9-33080B08C77E}"/>
              </a:ext>
            </a:extLst>
          </p:cNvPr>
          <p:cNvSpPr>
            <a:spLocks noGrp="1"/>
          </p:cNvSpPr>
          <p:nvPr>
            <p:ph type="dt" sz="half" idx="10"/>
          </p:nvPr>
        </p:nvSpPr>
        <p:spPr/>
        <p:txBody>
          <a:bodyPr/>
          <a:lstStyle/>
          <a:p>
            <a:fld id="{1C0FE44C-4B88-4A47-A08C-FFEC3FE3D759}" type="datetime1">
              <a:rPr lang="zh-CN" altLang="en-US" smtClean="0"/>
              <a:t>2023/10/9</a:t>
            </a:fld>
            <a:endParaRPr lang="zh-CN" altLang="en-US"/>
          </a:p>
        </p:txBody>
      </p:sp>
      <p:sp>
        <p:nvSpPr>
          <p:cNvPr id="5" name="页脚占位符 4">
            <a:extLst>
              <a:ext uri="{FF2B5EF4-FFF2-40B4-BE49-F238E27FC236}">
                <a16:creationId xmlns:a16="http://schemas.microsoft.com/office/drawing/2014/main" id="{A8A6ACC7-EE16-430A-B163-962426DD50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8B481B-571D-4E85-BCAC-5BD5CD2A87C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55430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93672-FDAF-4DE9-A372-52C7C0D472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F598B9-55EC-46ED-92B3-B01E93D795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D9739E-013A-47D0-B08D-7B1469412153}"/>
              </a:ext>
            </a:extLst>
          </p:cNvPr>
          <p:cNvSpPr>
            <a:spLocks noGrp="1"/>
          </p:cNvSpPr>
          <p:nvPr>
            <p:ph type="dt" sz="half" idx="10"/>
          </p:nvPr>
        </p:nvSpPr>
        <p:spPr/>
        <p:txBody>
          <a:bodyPr/>
          <a:lstStyle/>
          <a:p>
            <a:fld id="{57595B65-0631-4D32-80C1-192696D0557D}" type="datetime1">
              <a:rPr lang="zh-CN" altLang="en-US" smtClean="0"/>
              <a:t>2023/10/9</a:t>
            </a:fld>
            <a:endParaRPr lang="zh-CN" altLang="en-US"/>
          </a:p>
        </p:txBody>
      </p:sp>
      <p:sp>
        <p:nvSpPr>
          <p:cNvPr id="5" name="页脚占位符 4">
            <a:extLst>
              <a:ext uri="{FF2B5EF4-FFF2-40B4-BE49-F238E27FC236}">
                <a16:creationId xmlns:a16="http://schemas.microsoft.com/office/drawing/2014/main" id="{80966019-8938-4813-8D10-C271C6280A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820D0C-6403-4D32-B1AE-9CCAC7CBA5D0}"/>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74696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37306-ADC9-4AE7-B9A5-5A46659AD51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C615BE-35B6-4668-AAAA-AA29B3F7EB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92E0CF-3DD2-4500-A899-57FDF526E961}"/>
              </a:ext>
            </a:extLst>
          </p:cNvPr>
          <p:cNvSpPr>
            <a:spLocks noGrp="1"/>
          </p:cNvSpPr>
          <p:nvPr>
            <p:ph type="dt" sz="half" idx="10"/>
          </p:nvPr>
        </p:nvSpPr>
        <p:spPr/>
        <p:txBody>
          <a:bodyPr/>
          <a:lstStyle/>
          <a:p>
            <a:fld id="{CB4DC626-7956-4762-9B5D-8BB0CE8A7D52}" type="datetime1">
              <a:rPr lang="zh-CN" altLang="en-US" smtClean="0"/>
              <a:t>2023/10/9</a:t>
            </a:fld>
            <a:endParaRPr lang="zh-CN" altLang="en-US"/>
          </a:p>
        </p:txBody>
      </p:sp>
      <p:sp>
        <p:nvSpPr>
          <p:cNvPr id="5" name="页脚占位符 4">
            <a:extLst>
              <a:ext uri="{FF2B5EF4-FFF2-40B4-BE49-F238E27FC236}">
                <a16:creationId xmlns:a16="http://schemas.microsoft.com/office/drawing/2014/main" id="{968E2351-EDF1-435E-BD92-4866270D87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E7CFBD-8C45-4709-880C-5D6DF45DA632}"/>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53592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7DB2D-EBD3-4338-8866-11ADE2BD21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60A447-4BD9-4378-B347-1BD0DDE03F7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BDF7DB-6F18-4C25-BDCF-4CE06F6475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35A690-380B-42EE-8318-CA648A9BB751}"/>
              </a:ext>
            </a:extLst>
          </p:cNvPr>
          <p:cNvSpPr>
            <a:spLocks noGrp="1"/>
          </p:cNvSpPr>
          <p:nvPr>
            <p:ph type="dt" sz="half" idx="10"/>
          </p:nvPr>
        </p:nvSpPr>
        <p:spPr/>
        <p:txBody>
          <a:bodyPr/>
          <a:lstStyle/>
          <a:p>
            <a:fld id="{AAAA71C0-385F-4C7C-A67F-B2555F9D063F}" type="datetime1">
              <a:rPr lang="zh-CN" altLang="en-US" smtClean="0"/>
              <a:t>2023/10/9</a:t>
            </a:fld>
            <a:endParaRPr lang="zh-CN" altLang="en-US"/>
          </a:p>
        </p:txBody>
      </p:sp>
      <p:sp>
        <p:nvSpPr>
          <p:cNvPr id="6" name="页脚占位符 5">
            <a:extLst>
              <a:ext uri="{FF2B5EF4-FFF2-40B4-BE49-F238E27FC236}">
                <a16:creationId xmlns:a16="http://schemas.microsoft.com/office/drawing/2014/main" id="{0080E15F-2CD7-47AF-936C-DCA8904EF0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EEA944-3B82-4C62-9FBC-2BE4794A2866}"/>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45410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70B61-3566-4A2C-8D49-F6E9EBE38B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69AA4C-61F8-4542-852E-A4974C349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428578-6D00-4B7D-BA11-C182213469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C3AC45-50B6-4EB5-B67F-9A40E9E58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51C95E-3C57-43E0-A55A-9C2F512DBB3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D5DA0D3-C1F5-4C46-A5CF-523BAAAEC7EA}"/>
              </a:ext>
            </a:extLst>
          </p:cNvPr>
          <p:cNvSpPr>
            <a:spLocks noGrp="1"/>
          </p:cNvSpPr>
          <p:nvPr>
            <p:ph type="dt" sz="half" idx="10"/>
          </p:nvPr>
        </p:nvSpPr>
        <p:spPr/>
        <p:txBody>
          <a:bodyPr/>
          <a:lstStyle/>
          <a:p>
            <a:fld id="{EF2B9B00-C6A9-46E3-93E7-3416B8864964}" type="datetime1">
              <a:rPr lang="zh-CN" altLang="en-US" smtClean="0"/>
              <a:t>2023/10/9</a:t>
            </a:fld>
            <a:endParaRPr lang="zh-CN" altLang="en-US"/>
          </a:p>
        </p:txBody>
      </p:sp>
      <p:sp>
        <p:nvSpPr>
          <p:cNvPr id="8" name="页脚占位符 7">
            <a:extLst>
              <a:ext uri="{FF2B5EF4-FFF2-40B4-BE49-F238E27FC236}">
                <a16:creationId xmlns:a16="http://schemas.microsoft.com/office/drawing/2014/main" id="{107D0863-0D5F-4E1E-8C7D-02A9981135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CBBE7E-17CC-4F2F-8C4E-FF12E37E52D4}"/>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416440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4B4E7-7929-4185-817F-554C76413D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1CDAD0-7A28-4F82-80E8-527B0261C4B1}"/>
              </a:ext>
            </a:extLst>
          </p:cNvPr>
          <p:cNvSpPr>
            <a:spLocks noGrp="1"/>
          </p:cNvSpPr>
          <p:nvPr>
            <p:ph type="dt" sz="half" idx="10"/>
          </p:nvPr>
        </p:nvSpPr>
        <p:spPr/>
        <p:txBody>
          <a:bodyPr/>
          <a:lstStyle/>
          <a:p>
            <a:fld id="{6CF004EC-AC25-446B-B254-E6C10437271B}" type="datetime1">
              <a:rPr lang="zh-CN" altLang="en-US" smtClean="0"/>
              <a:t>2023/10/9</a:t>
            </a:fld>
            <a:endParaRPr lang="zh-CN" altLang="en-US"/>
          </a:p>
        </p:txBody>
      </p:sp>
      <p:sp>
        <p:nvSpPr>
          <p:cNvPr id="4" name="页脚占位符 3">
            <a:extLst>
              <a:ext uri="{FF2B5EF4-FFF2-40B4-BE49-F238E27FC236}">
                <a16:creationId xmlns:a16="http://schemas.microsoft.com/office/drawing/2014/main" id="{48C786B9-F4F6-4F85-A2AF-11CA6482BFE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066E54-130C-4442-A429-CBE8B39727F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0236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497AF-5FB9-454A-921A-3EB8C408D384}"/>
              </a:ext>
            </a:extLst>
          </p:cNvPr>
          <p:cNvSpPr>
            <a:spLocks noGrp="1"/>
          </p:cNvSpPr>
          <p:nvPr>
            <p:ph type="dt" sz="half" idx="10"/>
          </p:nvPr>
        </p:nvSpPr>
        <p:spPr/>
        <p:txBody>
          <a:bodyPr/>
          <a:lstStyle/>
          <a:p>
            <a:fld id="{0CA40F6B-D735-416E-AE3C-1A81BF417023}" type="datetime1">
              <a:rPr lang="zh-CN" altLang="en-US" smtClean="0"/>
              <a:t>2023/10/9</a:t>
            </a:fld>
            <a:endParaRPr lang="zh-CN" altLang="en-US"/>
          </a:p>
        </p:txBody>
      </p:sp>
      <p:sp>
        <p:nvSpPr>
          <p:cNvPr id="3" name="页脚占位符 2">
            <a:extLst>
              <a:ext uri="{FF2B5EF4-FFF2-40B4-BE49-F238E27FC236}">
                <a16:creationId xmlns:a16="http://schemas.microsoft.com/office/drawing/2014/main" id="{6EDB755B-79E7-451C-B703-0E22D0485F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78CD5D-7E10-4CC9-BAD7-34B2DC24CBE4}"/>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51381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BC98F-2C2A-422C-AA77-019E09E3B9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0F4ADF-0373-47CD-A61D-6C75A5A67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CDA3E2-1D20-48D4-9990-D797CE14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185A73-8FF7-425D-ADBC-913D4FE4B37C}"/>
              </a:ext>
            </a:extLst>
          </p:cNvPr>
          <p:cNvSpPr>
            <a:spLocks noGrp="1"/>
          </p:cNvSpPr>
          <p:nvPr>
            <p:ph type="dt" sz="half" idx="10"/>
          </p:nvPr>
        </p:nvSpPr>
        <p:spPr/>
        <p:txBody>
          <a:bodyPr/>
          <a:lstStyle/>
          <a:p>
            <a:fld id="{8C7609C3-B7F2-4E0E-BD07-FD6E87C9A9EA}" type="datetime1">
              <a:rPr lang="zh-CN" altLang="en-US" smtClean="0"/>
              <a:t>2023/10/9</a:t>
            </a:fld>
            <a:endParaRPr lang="zh-CN" altLang="en-US"/>
          </a:p>
        </p:txBody>
      </p:sp>
      <p:sp>
        <p:nvSpPr>
          <p:cNvPr id="6" name="页脚占位符 5">
            <a:extLst>
              <a:ext uri="{FF2B5EF4-FFF2-40B4-BE49-F238E27FC236}">
                <a16:creationId xmlns:a16="http://schemas.microsoft.com/office/drawing/2014/main" id="{064CFC10-C8EC-436E-867B-E885836651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8491F1-82DB-41CD-BFC1-CB56CAD0FA1D}"/>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304730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3621-31A6-47F6-9D76-E48EA8B0E0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42F3DB-6DD1-4BBD-82A2-CDCC35FDB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C702CA-3735-44A6-880C-36B390BB8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C00C62-D883-4830-AF9D-A280DB98061A}"/>
              </a:ext>
            </a:extLst>
          </p:cNvPr>
          <p:cNvSpPr>
            <a:spLocks noGrp="1"/>
          </p:cNvSpPr>
          <p:nvPr>
            <p:ph type="dt" sz="half" idx="10"/>
          </p:nvPr>
        </p:nvSpPr>
        <p:spPr/>
        <p:txBody>
          <a:bodyPr/>
          <a:lstStyle/>
          <a:p>
            <a:fld id="{4ACB6EE7-3722-4B39-BBDD-67D20FF1705F}" type="datetime1">
              <a:rPr lang="zh-CN" altLang="en-US" smtClean="0"/>
              <a:t>2023/10/9</a:t>
            </a:fld>
            <a:endParaRPr lang="zh-CN" altLang="en-US"/>
          </a:p>
        </p:txBody>
      </p:sp>
      <p:sp>
        <p:nvSpPr>
          <p:cNvPr id="6" name="页脚占位符 5">
            <a:extLst>
              <a:ext uri="{FF2B5EF4-FFF2-40B4-BE49-F238E27FC236}">
                <a16:creationId xmlns:a16="http://schemas.microsoft.com/office/drawing/2014/main" id="{D6F4BB84-2698-40DA-96D7-18A69D987F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F3B9A3-98D1-4F47-91EF-AED6BA92544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8513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9ABEC3-3A05-4ED0-B4B0-2111E6D2B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AE61EA-2DBC-4B0E-8E10-A724CEB378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703BA6-69E4-4153-A574-A374E58F1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5CF1D-D6DB-4AB5-938B-F47296022DDA}" type="datetime1">
              <a:rPr lang="zh-CN" altLang="en-US" smtClean="0"/>
              <a:t>2023/10/9</a:t>
            </a:fld>
            <a:endParaRPr lang="zh-CN" altLang="en-US"/>
          </a:p>
        </p:txBody>
      </p:sp>
      <p:sp>
        <p:nvSpPr>
          <p:cNvPr id="5" name="页脚占位符 4">
            <a:extLst>
              <a:ext uri="{FF2B5EF4-FFF2-40B4-BE49-F238E27FC236}">
                <a16:creationId xmlns:a16="http://schemas.microsoft.com/office/drawing/2014/main" id="{FAD6879D-1312-44D9-961E-E74044D84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6619AD-0018-467B-9E5D-DEB4D45BD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34685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4.bin"/><Relationship Id="rId18" Type="http://schemas.openxmlformats.org/officeDocument/2006/relationships/image" Target="../media/image33.wmf"/><Relationship Id="rId3" Type="http://schemas.openxmlformats.org/officeDocument/2006/relationships/image" Target="../media/image1.jpg"/><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30.wmf"/><Relationship Id="rId17" Type="http://schemas.openxmlformats.org/officeDocument/2006/relationships/oleObject" Target="../embeddings/oleObject26.bin"/><Relationship Id="rId2" Type="http://schemas.openxmlformats.org/officeDocument/2006/relationships/notesSlide" Target="../notesSlides/notesSlide10.xml"/><Relationship Id="rId16" Type="http://schemas.openxmlformats.org/officeDocument/2006/relationships/image" Target="../media/image32.wmf"/><Relationship Id="rId20"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27.wmf"/><Relationship Id="rId11" Type="http://schemas.openxmlformats.org/officeDocument/2006/relationships/oleObject" Target="../embeddings/oleObject23.bin"/><Relationship Id="rId24" Type="http://schemas.openxmlformats.org/officeDocument/2006/relationships/image" Target="../media/image36.wmf"/><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10" Type="http://schemas.openxmlformats.org/officeDocument/2006/relationships/image" Target="../media/image29.wmf"/><Relationship Id="rId19" Type="http://schemas.openxmlformats.org/officeDocument/2006/relationships/oleObject" Target="../embeddings/oleObject27.bin"/><Relationship Id="rId4" Type="http://schemas.openxmlformats.org/officeDocument/2006/relationships/image" Target="../media/image2.jpeg"/><Relationship Id="rId9" Type="http://schemas.openxmlformats.org/officeDocument/2006/relationships/oleObject" Target="../embeddings/oleObject22.bin"/><Relationship Id="rId14" Type="http://schemas.openxmlformats.org/officeDocument/2006/relationships/image" Target="../media/image31.wmf"/><Relationship Id="rId22" Type="http://schemas.openxmlformats.org/officeDocument/2006/relationships/image" Target="../media/image35.wmf"/></Relationships>
</file>

<file path=ppt/slides/_rels/slide1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1.jpg"/><Relationship Id="rId7" Type="http://schemas.openxmlformats.org/officeDocument/2006/relationships/oleObject" Target="../embeddings/oleObject3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30.bin"/><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32.bin"/><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2.jpe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51.png"/><Relationship Id="rId3" Type="http://schemas.openxmlformats.org/officeDocument/2006/relationships/image" Target="../media/image1.jpg"/><Relationship Id="rId7" Type="http://schemas.openxmlformats.org/officeDocument/2006/relationships/image" Target="../media/image52.png"/><Relationship Id="rId12" Type="http://schemas.openxmlformats.org/officeDocument/2006/relationships/image" Target="../media/image42.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11" Type="http://schemas.openxmlformats.org/officeDocument/2006/relationships/oleObject" Target="../embeddings/oleObject35.bin"/><Relationship Id="rId5" Type="http://schemas.openxmlformats.org/officeDocument/2006/relationships/oleObject" Target="../embeddings/oleObject33.bin"/><Relationship Id="rId10" Type="http://schemas.openxmlformats.org/officeDocument/2006/relationships/image" Target="../media/image54.png"/><Relationship Id="rId4" Type="http://schemas.openxmlformats.org/officeDocument/2006/relationships/image" Target="../media/image2.jpeg"/><Relationship Id="rId9" Type="http://schemas.openxmlformats.org/officeDocument/2006/relationships/image" Target="../media/image41.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55.wmf"/><Relationship Id="rId3" Type="http://schemas.openxmlformats.org/officeDocument/2006/relationships/image" Target="../media/image1.jpg"/><Relationship Id="rId7" Type="http://schemas.openxmlformats.org/officeDocument/2006/relationships/image" Target="../media/image52.wmf"/><Relationship Id="rId12" Type="http://schemas.openxmlformats.org/officeDocument/2006/relationships/oleObject" Target="../embeddings/oleObject39.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oleObject" Target="../embeddings/oleObject36.bin"/><Relationship Id="rId11" Type="http://schemas.openxmlformats.org/officeDocument/2006/relationships/image" Target="../media/image54.wmf"/><Relationship Id="rId5" Type="http://schemas.openxmlformats.org/officeDocument/2006/relationships/image" Target="../media/image51.png"/><Relationship Id="rId10" Type="http://schemas.openxmlformats.org/officeDocument/2006/relationships/oleObject" Target="../embeddings/oleObject38.bin"/><Relationship Id="rId4" Type="http://schemas.openxmlformats.org/officeDocument/2006/relationships/image" Target="../media/image2.jpeg"/><Relationship Id="rId9" Type="http://schemas.openxmlformats.org/officeDocument/2006/relationships/image" Target="../media/image53.wmf"/></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1.jpg"/><Relationship Id="rId7"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13" Type="http://schemas.openxmlformats.org/officeDocument/2006/relationships/oleObject" Target="../embeddings/oleObject8.bin"/><Relationship Id="rId18" Type="http://schemas.openxmlformats.org/officeDocument/2006/relationships/image" Target="../media/image17.wmf"/><Relationship Id="rId26" Type="http://schemas.openxmlformats.org/officeDocument/2006/relationships/image" Target="../media/image21.wmf"/><Relationship Id="rId3" Type="http://schemas.openxmlformats.org/officeDocument/2006/relationships/image" Target="../media/image1.jpg"/><Relationship Id="rId21" Type="http://schemas.openxmlformats.org/officeDocument/2006/relationships/oleObject" Target="../embeddings/oleObject12.bin"/><Relationship Id="rId34" Type="http://schemas.openxmlformats.org/officeDocument/2006/relationships/image" Target="../media/image25.wmf"/><Relationship Id="rId7" Type="http://schemas.openxmlformats.org/officeDocument/2006/relationships/oleObject" Target="../embeddings/oleObject5.bin"/><Relationship Id="rId12" Type="http://schemas.openxmlformats.org/officeDocument/2006/relationships/image" Target="../media/image14.wmf"/><Relationship Id="rId17" Type="http://schemas.openxmlformats.org/officeDocument/2006/relationships/oleObject" Target="../embeddings/oleObject10.bin"/><Relationship Id="rId25" Type="http://schemas.openxmlformats.org/officeDocument/2006/relationships/oleObject" Target="../embeddings/oleObject14.bin"/><Relationship Id="rId33" Type="http://schemas.openxmlformats.org/officeDocument/2006/relationships/oleObject" Target="../embeddings/oleObject18.bin"/><Relationship Id="rId2" Type="http://schemas.openxmlformats.org/officeDocument/2006/relationships/notesSlide" Target="../notesSlides/notesSlide9.xml"/><Relationship Id="rId16" Type="http://schemas.openxmlformats.org/officeDocument/2006/relationships/image" Target="../media/image16.wmf"/><Relationship Id="rId20" Type="http://schemas.openxmlformats.org/officeDocument/2006/relationships/image" Target="../media/image18.wmf"/><Relationship Id="rId29"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oleObject" Target="../embeddings/oleObject7.bin"/><Relationship Id="rId24" Type="http://schemas.openxmlformats.org/officeDocument/2006/relationships/image" Target="../media/image20.wmf"/><Relationship Id="rId32" Type="http://schemas.openxmlformats.org/officeDocument/2006/relationships/image" Target="../media/image24.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2.wmf"/><Relationship Id="rId36" Type="http://schemas.openxmlformats.org/officeDocument/2006/relationships/image" Target="../media/image26.wmf"/><Relationship Id="rId10" Type="http://schemas.openxmlformats.org/officeDocument/2006/relationships/image" Target="../media/image13.wmf"/><Relationship Id="rId19" Type="http://schemas.openxmlformats.org/officeDocument/2006/relationships/oleObject" Target="../embeddings/oleObject11.bin"/><Relationship Id="rId31" Type="http://schemas.openxmlformats.org/officeDocument/2006/relationships/oleObject" Target="../embeddings/oleObject17.bin"/><Relationship Id="rId4" Type="http://schemas.openxmlformats.org/officeDocument/2006/relationships/image" Target="../media/image2.jpeg"/><Relationship Id="rId9" Type="http://schemas.openxmlformats.org/officeDocument/2006/relationships/oleObject" Target="../embeddings/oleObject6.bin"/><Relationship Id="rId14" Type="http://schemas.openxmlformats.org/officeDocument/2006/relationships/image" Target="../media/image15.wmf"/><Relationship Id="rId22" Type="http://schemas.openxmlformats.org/officeDocument/2006/relationships/image" Target="../media/image19.wmf"/><Relationship Id="rId27" Type="http://schemas.openxmlformats.org/officeDocument/2006/relationships/oleObject" Target="../embeddings/oleObject15.bin"/><Relationship Id="rId30" Type="http://schemas.openxmlformats.org/officeDocument/2006/relationships/image" Target="../media/image23.wmf"/><Relationship Id="rId35" Type="http://schemas.openxmlformats.org/officeDocument/2006/relationships/oleObject" Target="../embeddings/oleObject19.bin"/><Relationship Id="rId8"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C086D76E-259C-483E-AD89-214E1A16BC78}"/>
              </a:ext>
            </a:extLst>
          </p:cNvPr>
          <p:cNvGrpSpPr/>
          <p:nvPr/>
        </p:nvGrpSpPr>
        <p:grpSpPr>
          <a:xfrm>
            <a:off x="7270454" y="0"/>
            <a:ext cx="4921548" cy="6858000"/>
            <a:chOff x="7270454" y="0"/>
            <a:chExt cx="4921548" cy="6858000"/>
          </a:xfrm>
        </p:grpSpPr>
        <p:pic>
          <p:nvPicPr>
            <p:cNvPr id="44" name="图片 43">
              <a:extLst>
                <a:ext uri="{FF2B5EF4-FFF2-40B4-BE49-F238E27FC236}">
                  <a16:creationId xmlns:a16="http://schemas.microsoft.com/office/drawing/2014/main" id="{E31171DC-60CB-49DA-BF36-65E7B14CEE88}"/>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38" name="任意多边形: 形状 37">
              <a:extLst>
                <a:ext uri="{FF2B5EF4-FFF2-40B4-BE49-F238E27FC236}">
                  <a16:creationId xmlns:a16="http://schemas.microsoft.com/office/drawing/2014/main" id="{EF276EA3-2063-4F04-902D-FDF2A9C7F79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文本框 3">
            <a:extLst>
              <a:ext uri="{FF2B5EF4-FFF2-40B4-BE49-F238E27FC236}">
                <a16:creationId xmlns:a16="http://schemas.microsoft.com/office/drawing/2014/main" id="{261F715F-1F04-4733-AA63-C03EFB633E22}"/>
              </a:ext>
            </a:extLst>
          </p:cNvPr>
          <p:cNvSpPr txBox="1"/>
          <p:nvPr/>
        </p:nvSpPr>
        <p:spPr>
          <a:xfrm>
            <a:off x="486000" y="2676333"/>
            <a:ext cx="11483496" cy="1200329"/>
          </a:xfrm>
          <a:prstGeom prst="rect">
            <a:avLst/>
          </a:prstGeom>
          <a:noFill/>
        </p:spPr>
        <p:txBody>
          <a:bodyPr wrap="square" rtlCol="0">
            <a:spAutoFit/>
          </a:bodyPr>
          <a:lstStyle/>
          <a:p>
            <a:pPr algn="ctr"/>
            <a:r>
              <a:rPr lang="en-US" altLang="zh-CN" sz="3600" dirty="0">
                <a:latin typeface="Times New Roman" panose="02020603050405020304" pitchFamily="18" charset="0"/>
                <a:ea typeface="微软雅黑 Light" panose="020B0502040204020203" pitchFamily="34" charset="-122"/>
                <a:cs typeface="Times New Roman" panose="02020603050405020304" pitchFamily="18" charset="0"/>
              </a:rPr>
              <a:t>CNN-Based Synergetic Beamforming for Symbiotic Secure Transmissions in Integrated Satellite-Terrestrial Network</a:t>
            </a:r>
            <a:endParaRPr lang="zh-CN" altLang="en-US" sz="3200" dirty="0">
              <a:latin typeface="Times New Roman" panose="02020603050405020304" pitchFamily="18" charset="0"/>
              <a:ea typeface="微软雅黑 Light" panose="020B0502040204020203"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562A4A3B-CA5D-4FE1-8E20-554508CFE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0" y="450442"/>
            <a:ext cx="4443187" cy="1296728"/>
          </a:xfrm>
          <a:prstGeom prst="rect">
            <a:avLst/>
          </a:prstGeom>
        </p:spPr>
      </p:pic>
      <p:sp>
        <p:nvSpPr>
          <p:cNvPr id="2" name="文本框 1">
            <a:extLst>
              <a:ext uri="{FF2B5EF4-FFF2-40B4-BE49-F238E27FC236}">
                <a16:creationId xmlns:a16="http://schemas.microsoft.com/office/drawing/2014/main" id="{48311051-EA16-490B-A748-A233E6E3EED0}"/>
              </a:ext>
            </a:extLst>
          </p:cNvPr>
          <p:cNvSpPr txBox="1"/>
          <p:nvPr/>
        </p:nvSpPr>
        <p:spPr>
          <a:xfrm>
            <a:off x="847536" y="4180524"/>
            <a:ext cx="1991381"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Zhaowei Wang</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A7964BB-58B8-417F-AD37-427C19252E3D}"/>
              </a:ext>
            </a:extLst>
          </p:cNvPr>
          <p:cNvSpPr txBox="1"/>
          <p:nvPr/>
        </p:nvSpPr>
        <p:spPr>
          <a:xfrm>
            <a:off x="7916825" y="4182173"/>
            <a:ext cx="2061733"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Yunchao</a:t>
            </a:r>
            <a:r>
              <a:rPr lang="en-US" altLang="zh-CN" sz="2000" dirty="0">
                <a:latin typeface="Times New Roman" panose="02020603050405020304" pitchFamily="18" charset="0"/>
                <a:cs typeface="Times New Roman" panose="02020603050405020304" pitchFamily="18" charset="0"/>
              </a:rPr>
              <a:t> Song</a:t>
            </a:r>
            <a:endParaRPr lang="zh-CN" altLang="en-US" sz="20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BF3D017-8C57-4316-9C05-8D91661A71F7}"/>
              </a:ext>
            </a:extLst>
          </p:cNvPr>
          <p:cNvSpPr txBox="1"/>
          <p:nvPr/>
        </p:nvSpPr>
        <p:spPr>
          <a:xfrm>
            <a:off x="2699090" y="4180524"/>
            <a:ext cx="1827433"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Zhisheng</a:t>
            </a:r>
            <a:r>
              <a:rPr lang="en-US" altLang="zh-CN" sz="2000" dirty="0">
                <a:latin typeface="Times New Roman" panose="02020603050405020304" pitchFamily="18" charset="0"/>
                <a:cs typeface="Times New Roman" panose="02020603050405020304" pitchFamily="18" charset="0"/>
              </a:rPr>
              <a:t> Yin</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B3E56EF3-C9D8-462A-B693-D085CF75FB3D}"/>
              </a:ext>
            </a:extLst>
          </p:cNvPr>
          <p:cNvSpPr txBox="1"/>
          <p:nvPr/>
        </p:nvSpPr>
        <p:spPr>
          <a:xfrm>
            <a:off x="6448016" y="4185225"/>
            <a:ext cx="16383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Nan Cheng</a:t>
            </a:r>
            <a:endParaRPr lang="zh-CN" altLang="en-US" sz="20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E7412AD0-5BFC-47D2-8A79-EFAE0DE9511A}"/>
              </a:ext>
            </a:extLst>
          </p:cNvPr>
          <p:cNvGrpSpPr/>
          <p:nvPr/>
        </p:nvGrpSpPr>
        <p:grpSpPr>
          <a:xfrm>
            <a:off x="1519915" y="2003474"/>
            <a:ext cx="2530877" cy="531277"/>
            <a:chOff x="1589847" y="2448232"/>
            <a:chExt cx="2209339" cy="531277"/>
          </a:xfrm>
        </p:grpSpPr>
        <p:sp>
          <p:nvSpPr>
            <p:cNvPr id="5" name="矩形 4">
              <a:extLst>
                <a:ext uri="{FF2B5EF4-FFF2-40B4-BE49-F238E27FC236}">
                  <a16:creationId xmlns:a16="http://schemas.microsoft.com/office/drawing/2014/main" id="{9B4E5924-1A70-4B7A-9C02-ACC2A34F0AF1}"/>
                </a:ext>
              </a:extLst>
            </p:cNvPr>
            <p:cNvSpPr/>
            <p:nvPr/>
          </p:nvSpPr>
          <p:spPr>
            <a:xfrm>
              <a:off x="1589847" y="2448232"/>
              <a:ext cx="2209338" cy="531277"/>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429DAB-3A4F-4219-84B3-E4F94F6C9B11}"/>
                </a:ext>
              </a:extLst>
            </p:cNvPr>
            <p:cNvSpPr txBox="1"/>
            <p:nvPr/>
          </p:nvSpPr>
          <p:spPr>
            <a:xfrm>
              <a:off x="1690167" y="2483037"/>
              <a:ext cx="2109019" cy="461665"/>
            </a:xfrm>
            <a:prstGeom prst="rect">
              <a:avLst/>
            </a:prstGeom>
            <a:noFill/>
          </p:spPr>
          <p:txBody>
            <a:bodyPr wrap="squar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IEEE ICCT 2023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cxnSp>
        <p:nvCxnSpPr>
          <p:cNvPr id="12" name="直接连接符 11">
            <a:extLst>
              <a:ext uri="{FF2B5EF4-FFF2-40B4-BE49-F238E27FC236}">
                <a16:creationId xmlns:a16="http://schemas.microsoft.com/office/drawing/2014/main" id="{531001FB-0903-4DDA-931C-40D41F24D6CE}"/>
              </a:ext>
            </a:extLst>
          </p:cNvPr>
          <p:cNvCxnSpPr/>
          <p:nvPr/>
        </p:nvCxnSpPr>
        <p:spPr>
          <a:xfrm>
            <a:off x="4877867" y="3897164"/>
            <a:ext cx="2229956" cy="0"/>
          </a:xfrm>
          <a:prstGeom prst="line">
            <a:avLst/>
          </a:prstGeom>
          <a:ln w="19050">
            <a:solidFill>
              <a:srgbClr val="B0252A"/>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8827B5D-2DB7-4F1C-AB19-FAFE18B5C9F7}"/>
              </a:ext>
            </a:extLst>
          </p:cNvPr>
          <p:cNvSpPr txBox="1"/>
          <p:nvPr/>
        </p:nvSpPr>
        <p:spPr>
          <a:xfrm>
            <a:off x="5872130" y="5692314"/>
            <a:ext cx="4140713" cy="246221"/>
          </a:xfrm>
          <a:prstGeom prst="rect">
            <a:avLst/>
          </a:prstGeom>
          <a:noFill/>
        </p:spPr>
        <p:txBody>
          <a:bodyPr wrap="square" rtlCol="0">
            <a:spAutoFit/>
          </a:bodyPr>
          <a:lstStyle>
            <a:defPPr>
              <a:defRPr lang="zh-CN"/>
            </a:defPPr>
            <a:lvl1pPr>
              <a:defRPr sz="1000">
                <a:latin typeface="Times New Roman" panose="02020603050405020304" pitchFamily="18" charset="0"/>
                <a:cs typeface="Times New Roman" panose="02020603050405020304" pitchFamily="18" charset="0"/>
              </a:defRPr>
            </a:lvl1pPr>
          </a:lstStyle>
          <a:p>
            <a:r>
              <a:rPr lang="en-US" altLang="zh-CN" dirty="0"/>
              <a:t>School of Cyber Engineering, </a:t>
            </a:r>
            <a:r>
              <a:rPr lang="en-US" altLang="zh-CN" dirty="0" err="1"/>
              <a:t>Xidian</a:t>
            </a:r>
            <a:r>
              <a:rPr lang="en-US" altLang="zh-CN" dirty="0"/>
              <a:t> University, Xi’an, China</a:t>
            </a:r>
            <a:endParaRPr lang="zh-CN" altLang="en-US" dirty="0"/>
          </a:p>
        </p:txBody>
      </p:sp>
      <p:sp>
        <p:nvSpPr>
          <p:cNvPr id="16" name="文本框 15">
            <a:extLst>
              <a:ext uri="{FF2B5EF4-FFF2-40B4-BE49-F238E27FC236}">
                <a16:creationId xmlns:a16="http://schemas.microsoft.com/office/drawing/2014/main" id="{E67C3184-F671-4A1B-80A9-FE9DFA1463E1}"/>
              </a:ext>
            </a:extLst>
          </p:cNvPr>
          <p:cNvSpPr txBox="1"/>
          <p:nvPr/>
        </p:nvSpPr>
        <p:spPr>
          <a:xfrm>
            <a:off x="5872130" y="5914599"/>
            <a:ext cx="534662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School of Telecommunications Engineering, </a:t>
            </a:r>
            <a:r>
              <a:rPr lang="en-US" altLang="zh-CN" sz="1000" dirty="0" err="1">
                <a:latin typeface="Times New Roman" panose="02020603050405020304" pitchFamily="18" charset="0"/>
                <a:cs typeface="Times New Roman" panose="02020603050405020304" pitchFamily="18" charset="0"/>
              </a:rPr>
              <a:t>Xidian</a:t>
            </a:r>
            <a:r>
              <a:rPr lang="en-US" altLang="zh-CN" sz="1000" dirty="0">
                <a:latin typeface="Times New Roman" panose="02020603050405020304" pitchFamily="18" charset="0"/>
                <a:cs typeface="Times New Roman" panose="02020603050405020304" pitchFamily="18" charset="0"/>
              </a:rPr>
              <a:t> University, Xi’an, China</a:t>
            </a:r>
            <a:endParaRPr lang="zh-CN" altLang="en-US" sz="1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76A1BA0E-6E1A-43FE-97CF-8FA529BDC53E}"/>
              </a:ext>
            </a:extLst>
          </p:cNvPr>
          <p:cNvSpPr txBox="1"/>
          <p:nvPr/>
        </p:nvSpPr>
        <p:spPr>
          <a:xfrm>
            <a:off x="5872130" y="6135356"/>
            <a:ext cx="6362249"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College of Electronic and Optical Engineering, Nanjing University of Posts and Telecommunications, Nanjing, China </a:t>
            </a:r>
            <a:endParaRPr lang="zh-CN" altLang="en-US" sz="1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166E45D-AAD2-4351-BFFA-49838C9CA661}"/>
              </a:ext>
            </a:extLst>
          </p:cNvPr>
          <p:cNvSpPr txBox="1"/>
          <p:nvPr/>
        </p:nvSpPr>
        <p:spPr>
          <a:xfrm>
            <a:off x="925763" y="4580238"/>
            <a:ext cx="1766851"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zw_wang@stu.xidian.edu.cn</a:t>
            </a:r>
            <a:endParaRPr lang="zh-CN" altLang="en-US" sz="1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20DA084-0F31-41A7-BCCD-86C8FCA278EB}"/>
              </a:ext>
            </a:extLst>
          </p:cNvPr>
          <p:cNvSpPr txBox="1"/>
          <p:nvPr/>
        </p:nvSpPr>
        <p:spPr>
          <a:xfrm>
            <a:off x="6431536" y="4580238"/>
            <a:ext cx="148184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dr.nan.cheng@ieee.org</a:t>
            </a:r>
            <a:endParaRPr lang="zh-CN" altLang="en-US" sz="1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61AB6C2-E769-4468-9A3F-E5C65A156D26}"/>
              </a:ext>
            </a:extLst>
          </p:cNvPr>
          <p:cNvSpPr txBox="1"/>
          <p:nvPr/>
        </p:nvSpPr>
        <p:spPr>
          <a:xfrm>
            <a:off x="2848702" y="4586200"/>
            <a:ext cx="1319216"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zsyin@xidian.edu.cn</a:t>
            </a:r>
            <a:endParaRPr lang="zh-CN" altLang="en-US" sz="1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D9E0A33-7B1E-4933-95F0-057A72D9C875}"/>
              </a:ext>
            </a:extLst>
          </p:cNvPr>
          <p:cNvSpPr txBox="1"/>
          <p:nvPr/>
        </p:nvSpPr>
        <p:spPr>
          <a:xfrm>
            <a:off x="4466914" y="4573184"/>
            <a:ext cx="177953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xcwang_1@stu.xidian.edu.cn</a:t>
            </a:r>
            <a:endParaRPr lang="zh-CN" altLang="en-US" sz="1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5F75421-FD59-4D63-984F-EF88D4F74679}"/>
              </a:ext>
            </a:extLst>
          </p:cNvPr>
          <p:cNvSpPr txBox="1"/>
          <p:nvPr/>
        </p:nvSpPr>
        <p:spPr>
          <a:xfrm>
            <a:off x="5822667" y="5681464"/>
            <a:ext cx="203508" cy="184666"/>
          </a:xfrm>
          <a:prstGeom prst="rect">
            <a:avLst/>
          </a:prstGeom>
          <a:noFill/>
        </p:spPr>
        <p:txBody>
          <a:bodyPr wrap="square" rtlCol="0">
            <a:spAutoFit/>
          </a:bodyPr>
          <a:lstStyle/>
          <a:p>
            <a:r>
              <a:rPr lang="en-US" altLang="zh-CN" sz="600" dirty="0"/>
              <a:t>1</a:t>
            </a:r>
            <a:endParaRPr lang="zh-CN" altLang="en-US" sz="600" dirty="0"/>
          </a:p>
        </p:txBody>
      </p:sp>
      <p:sp>
        <p:nvSpPr>
          <p:cNvPr id="28" name="文本框 27">
            <a:extLst>
              <a:ext uri="{FF2B5EF4-FFF2-40B4-BE49-F238E27FC236}">
                <a16:creationId xmlns:a16="http://schemas.microsoft.com/office/drawing/2014/main" id="{7EB84B53-56C2-43F8-90D7-51B7151CB429}"/>
              </a:ext>
            </a:extLst>
          </p:cNvPr>
          <p:cNvSpPr txBox="1"/>
          <p:nvPr/>
        </p:nvSpPr>
        <p:spPr>
          <a:xfrm>
            <a:off x="5822667" y="5891580"/>
            <a:ext cx="203508" cy="184666"/>
          </a:xfrm>
          <a:prstGeom prst="rect">
            <a:avLst/>
          </a:prstGeom>
          <a:noFill/>
        </p:spPr>
        <p:txBody>
          <a:bodyPr wrap="square" rtlCol="0">
            <a:spAutoFit/>
          </a:bodyPr>
          <a:lstStyle/>
          <a:p>
            <a:r>
              <a:rPr lang="en-US" altLang="zh-CN" sz="600" dirty="0"/>
              <a:t>2</a:t>
            </a:r>
            <a:endParaRPr lang="zh-CN" altLang="en-US" sz="600" dirty="0"/>
          </a:p>
        </p:txBody>
      </p:sp>
      <p:sp>
        <p:nvSpPr>
          <p:cNvPr id="29" name="文本框 28">
            <a:extLst>
              <a:ext uri="{FF2B5EF4-FFF2-40B4-BE49-F238E27FC236}">
                <a16:creationId xmlns:a16="http://schemas.microsoft.com/office/drawing/2014/main" id="{2AF1645A-FDA9-4B1E-8D7E-95DAF5740C72}"/>
              </a:ext>
            </a:extLst>
          </p:cNvPr>
          <p:cNvSpPr txBox="1"/>
          <p:nvPr/>
        </p:nvSpPr>
        <p:spPr>
          <a:xfrm>
            <a:off x="5829374" y="6099701"/>
            <a:ext cx="203508" cy="184666"/>
          </a:xfrm>
          <a:prstGeom prst="rect">
            <a:avLst/>
          </a:prstGeom>
          <a:noFill/>
        </p:spPr>
        <p:txBody>
          <a:bodyPr wrap="square" rtlCol="0">
            <a:spAutoFit/>
          </a:bodyPr>
          <a:lstStyle/>
          <a:p>
            <a:r>
              <a:rPr lang="en-US" altLang="zh-CN" sz="600" dirty="0"/>
              <a:t>3</a:t>
            </a:r>
            <a:endParaRPr lang="zh-CN" altLang="en-US" sz="600" dirty="0"/>
          </a:p>
        </p:txBody>
      </p:sp>
      <p:sp>
        <p:nvSpPr>
          <p:cNvPr id="30" name="文本框 29">
            <a:extLst>
              <a:ext uri="{FF2B5EF4-FFF2-40B4-BE49-F238E27FC236}">
                <a16:creationId xmlns:a16="http://schemas.microsoft.com/office/drawing/2014/main" id="{EE36ADE9-2121-4D67-B6EE-AFB9F6C1280A}"/>
              </a:ext>
            </a:extLst>
          </p:cNvPr>
          <p:cNvSpPr txBox="1"/>
          <p:nvPr/>
        </p:nvSpPr>
        <p:spPr>
          <a:xfrm>
            <a:off x="5829374" y="6309934"/>
            <a:ext cx="203508" cy="184666"/>
          </a:xfrm>
          <a:prstGeom prst="rect">
            <a:avLst/>
          </a:prstGeom>
          <a:noFill/>
        </p:spPr>
        <p:txBody>
          <a:bodyPr wrap="square" rtlCol="0">
            <a:spAutoFit/>
          </a:bodyPr>
          <a:lstStyle/>
          <a:p>
            <a:r>
              <a:rPr lang="en-US" altLang="zh-CN" sz="600" dirty="0"/>
              <a:t>4</a:t>
            </a:r>
            <a:endParaRPr lang="zh-CN" altLang="en-US" sz="600" dirty="0"/>
          </a:p>
        </p:txBody>
      </p:sp>
      <p:sp>
        <p:nvSpPr>
          <p:cNvPr id="31" name="文本框 30">
            <a:extLst>
              <a:ext uri="{FF2B5EF4-FFF2-40B4-BE49-F238E27FC236}">
                <a16:creationId xmlns:a16="http://schemas.microsoft.com/office/drawing/2014/main" id="{02A296FF-D39E-498F-BBD0-98B072D9F224}"/>
              </a:ext>
            </a:extLst>
          </p:cNvPr>
          <p:cNvSpPr txBox="1"/>
          <p:nvPr/>
        </p:nvSpPr>
        <p:spPr>
          <a:xfrm>
            <a:off x="2382913" y="4222267"/>
            <a:ext cx="203508" cy="184666"/>
          </a:xfrm>
          <a:prstGeom prst="rect">
            <a:avLst/>
          </a:prstGeom>
          <a:noFill/>
        </p:spPr>
        <p:txBody>
          <a:bodyPr wrap="square" rtlCol="0">
            <a:spAutoFit/>
          </a:bodyPr>
          <a:lstStyle/>
          <a:p>
            <a:r>
              <a:rPr lang="en-US" altLang="zh-CN" sz="600" dirty="0"/>
              <a:t>1</a:t>
            </a:r>
            <a:endParaRPr lang="zh-CN" altLang="en-US" sz="600" dirty="0"/>
          </a:p>
        </p:txBody>
      </p:sp>
      <p:sp>
        <p:nvSpPr>
          <p:cNvPr id="32" name="文本框 31">
            <a:extLst>
              <a:ext uri="{FF2B5EF4-FFF2-40B4-BE49-F238E27FC236}">
                <a16:creationId xmlns:a16="http://schemas.microsoft.com/office/drawing/2014/main" id="{D5F77223-7F65-4AC4-81E2-BEC8C29CDE05}"/>
              </a:ext>
            </a:extLst>
          </p:cNvPr>
          <p:cNvSpPr txBox="1"/>
          <p:nvPr/>
        </p:nvSpPr>
        <p:spPr>
          <a:xfrm>
            <a:off x="4068629" y="4222267"/>
            <a:ext cx="305665" cy="184666"/>
          </a:xfrm>
          <a:prstGeom prst="rect">
            <a:avLst/>
          </a:prstGeom>
          <a:noFill/>
        </p:spPr>
        <p:txBody>
          <a:bodyPr wrap="square" rtlCol="0">
            <a:spAutoFit/>
          </a:bodyPr>
          <a:lstStyle/>
          <a:p>
            <a:r>
              <a:rPr lang="en-US" altLang="zh-CN" sz="600" dirty="0"/>
              <a:t>2, *</a:t>
            </a:r>
            <a:endParaRPr lang="zh-CN" altLang="en-US" sz="600" dirty="0"/>
          </a:p>
        </p:txBody>
      </p:sp>
      <p:sp>
        <p:nvSpPr>
          <p:cNvPr id="35" name="文本框 34">
            <a:extLst>
              <a:ext uri="{FF2B5EF4-FFF2-40B4-BE49-F238E27FC236}">
                <a16:creationId xmlns:a16="http://schemas.microsoft.com/office/drawing/2014/main" id="{526480BE-6F7F-4899-B204-F76ACC656285}"/>
              </a:ext>
            </a:extLst>
          </p:cNvPr>
          <p:cNvSpPr txBox="1"/>
          <p:nvPr/>
        </p:nvSpPr>
        <p:spPr>
          <a:xfrm>
            <a:off x="9419863" y="4235937"/>
            <a:ext cx="203508" cy="184666"/>
          </a:xfrm>
          <a:prstGeom prst="rect">
            <a:avLst/>
          </a:prstGeom>
          <a:noFill/>
        </p:spPr>
        <p:txBody>
          <a:bodyPr wrap="square" rtlCol="0">
            <a:spAutoFit/>
          </a:bodyPr>
          <a:lstStyle/>
          <a:p>
            <a:r>
              <a:rPr lang="en-US" altLang="zh-CN" sz="600" dirty="0"/>
              <a:t>3</a:t>
            </a:r>
            <a:endParaRPr lang="zh-CN" altLang="en-US" sz="600" dirty="0"/>
          </a:p>
        </p:txBody>
      </p:sp>
      <p:sp>
        <p:nvSpPr>
          <p:cNvPr id="14" name="文本框 13">
            <a:extLst>
              <a:ext uri="{FF2B5EF4-FFF2-40B4-BE49-F238E27FC236}">
                <a16:creationId xmlns:a16="http://schemas.microsoft.com/office/drawing/2014/main" id="{4FAB6D29-0FF9-4F21-B73A-EADEAC8C7553}"/>
              </a:ext>
            </a:extLst>
          </p:cNvPr>
          <p:cNvSpPr txBox="1"/>
          <p:nvPr/>
        </p:nvSpPr>
        <p:spPr>
          <a:xfrm>
            <a:off x="9623371" y="2469856"/>
            <a:ext cx="2115984"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October 20-22, 2023</a:t>
            </a:r>
            <a:endParaRPr lang="zh-CN" altLang="en-US" sz="16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259AA96D-84F0-457B-83AA-82FC657BDB56}"/>
              </a:ext>
            </a:extLst>
          </p:cNvPr>
          <p:cNvSpPr txBox="1"/>
          <p:nvPr/>
        </p:nvSpPr>
        <p:spPr>
          <a:xfrm>
            <a:off x="4419019" y="4185225"/>
            <a:ext cx="1866366"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Xiucheng</a:t>
            </a:r>
            <a:r>
              <a:rPr lang="en-US" altLang="zh-CN" sz="2000" dirty="0">
                <a:latin typeface="Times New Roman" panose="02020603050405020304" pitchFamily="18" charset="0"/>
                <a:cs typeface="Times New Roman" panose="02020603050405020304" pitchFamily="18" charset="0"/>
              </a:rPr>
              <a:t> Wang</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23E6921-8F30-4E9B-A87B-9CD9A1A42E64}"/>
              </a:ext>
            </a:extLst>
          </p:cNvPr>
          <p:cNvSpPr txBox="1"/>
          <p:nvPr/>
        </p:nvSpPr>
        <p:spPr>
          <a:xfrm>
            <a:off x="9762334" y="4191278"/>
            <a:ext cx="225856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Tom H. Luan</a:t>
            </a:r>
            <a:endParaRPr lang="zh-CN" altLang="en-US" sz="20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A5B35362-9F7E-4A39-A1DF-67CCB7EAD38F}"/>
              </a:ext>
            </a:extLst>
          </p:cNvPr>
          <p:cNvSpPr txBox="1"/>
          <p:nvPr/>
        </p:nvSpPr>
        <p:spPr>
          <a:xfrm>
            <a:off x="8091980" y="4577142"/>
            <a:ext cx="1330256"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songyc@njupt.edu.cn</a:t>
            </a:r>
            <a:endParaRPr lang="zh-CN" altLang="en-US" sz="1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883125C-3A8E-4886-A555-0C929D526B91}"/>
              </a:ext>
            </a:extLst>
          </p:cNvPr>
          <p:cNvSpPr txBox="1"/>
          <p:nvPr/>
        </p:nvSpPr>
        <p:spPr>
          <a:xfrm>
            <a:off x="9829154" y="4576602"/>
            <a:ext cx="1515309"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tom.luan@xidian.edu.cn</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D04B0BE-2430-4E85-B575-B63C19B78E23}"/>
              </a:ext>
            </a:extLst>
          </p:cNvPr>
          <p:cNvSpPr txBox="1"/>
          <p:nvPr/>
        </p:nvSpPr>
        <p:spPr>
          <a:xfrm>
            <a:off x="11125697" y="4226691"/>
            <a:ext cx="203508" cy="184666"/>
          </a:xfrm>
          <a:prstGeom prst="rect">
            <a:avLst/>
          </a:prstGeom>
          <a:noFill/>
        </p:spPr>
        <p:txBody>
          <a:bodyPr wrap="square" rtlCol="0">
            <a:spAutoFit/>
          </a:bodyPr>
          <a:lstStyle/>
          <a:p>
            <a:r>
              <a:rPr lang="en-US" altLang="zh-CN" sz="600" dirty="0"/>
              <a:t>1</a:t>
            </a:r>
            <a:endParaRPr lang="zh-CN" altLang="en-US" sz="600" dirty="0"/>
          </a:p>
        </p:txBody>
      </p:sp>
      <p:sp>
        <p:nvSpPr>
          <p:cNvPr id="41" name="文本框 40">
            <a:extLst>
              <a:ext uri="{FF2B5EF4-FFF2-40B4-BE49-F238E27FC236}">
                <a16:creationId xmlns:a16="http://schemas.microsoft.com/office/drawing/2014/main" id="{E774A1F0-E48D-4D10-AE9A-5427A9A3DCCF}"/>
              </a:ext>
            </a:extLst>
          </p:cNvPr>
          <p:cNvSpPr txBox="1"/>
          <p:nvPr/>
        </p:nvSpPr>
        <p:spPr>
          <a:xfrm>
            <a:off x="6060227" y="4230287"/>
            <a:ext cx="305665" cy="184666"/>
          </a:xfrm>
          <a:prstGeom prst="rect">
            <a:avLst/>
          </a:prstGeom>
          <a:noFill/>
        </p:spPr>
        <p:txBody>
          <a:bodyPr wrap="square" rtlCol="0">
            <a:spAutoFit/>
          </a:bodyPr>
          <a:lstStyle/>
          <a:p>
            <a:r>
              <a:rPr lang="en-US" altLang="zh-CN" sz="600" dirty="0"/>
              <a:t>2</a:t>
            </a:r>
            <a:endParaRPr lang="zh-CN" altLang="en-US" sz="600" dirty="0"/>
          </a:p>
        </p:txBody>
      </p:sp>
      <p:sp>
        <p:nvSpPr>
          <p:cNvPr id="42" name="文本框 41">
            <a:extLst>
              <a:ext uri="{FF2B5EF4-FFF2-40B4-BE49-F238E27FC236}">
                <a16:creationId xmlns:a16="http://schemas.microsoft.com/office/drawing/2014/main" id="{748B1A5A-87AA-46F7-AF76-3CFD32A6F1BB}"/>
              </a:ext>
            </a:extLst>
          </p:cNvPr>
          <p:cNvSpPr txBox="1"/>
          <p:nvPr/>
        </p:nvSpPr>
        <p:spPr>
          <a:xfrm>
            <a:off x="7600756" y="4228449"/>
            <a:ext cx="305665" cy="184666"/>
          </a:xfrm>
          <a:prstGeom prst="rect">
            <a:avLst/>
          </a:prstGeom>
          <a:noFill/>
        </p:spPr>
        <p:txBody>
          <a:bodyPr wrap="square" rtlCol="0">
            <a:spAutoFit/>
          </a:bodyPr>
          <a:lstStyle/>
          <a:p>
            <a:r>
              <a:rPr lang="en-US" altLang="zh-CN" sz="600" dirty="0"/>
              <a:t>2</a:t>
            </a:r>
            <a:endParaRPr lang="zh-CN" altLang="en-US" sz="600" dirty="0"/>
          </a:p>
        </p:txBody>
      </p:sp>
      <p:sp>
        <p:nvSpPr>
          <p:cNvPr id="46" name="文本框 45">
            <a:extLst>
              <a:ext uri="{FF2B5EF4-FFF2-40B4-BE49-F238E27FC236}">
                <a16:creationId xmlns:a16="http://schemas.microsoft.com/office/drawing/2014/main" id="{7792A386-9B9D-4FE1-803E-CD40B2F02FE0}"/>
              </a:ext>
            </a:extLst>
          </p:cNvPr>
          <p:cNvSpPr txBox="1"/>
          <p:nvPr/>
        </p:nvSpPr>
        <p:spPr>
          <a:xfrm>
            <a:off x="5879192" y="6332177"/>
            <a:ext cx="155201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Corresponding author</a:t>
            </a:r>
            <a:endParaRPr lang="zh-CN"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660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aphicFrame>
        <p:nvGraphicFramePr>
          <p:cNvPr id="33" name="表格 32">
            <a:extLst>
              <a:ext uri="{FF2B5EF4-FFF2-40B4-BE49-F238E27FC236}">
                <a16:creationId xmlns:a16="http://schemas.microsoft.com/office/drawing/2014/main" id="{B4DF60D6-CC59-E891-E804-976D9B2A8F53}"/>
              </a:ext>
            </a:extLst>
          </p:cNvPr>
          <p:cNvGraphicFramePr>
            <a:graphicFrameLocks noGrp="1"/>
          </p:cNvGraphicFramePr>
          <p:nvPr>
            <p:extLst>
              <p:ext uri="{D42A27DB-BD31-4B8C-83A1-F6EECF244321}">
                <p14:modId xmlns:p14="http://schemas.microsoft.com/office/powerpoint/2010/main" val="1398299637"/>
              </p:ext>
            </p:extLst>
          </p:nvPr>
        </p:nvGraphicFramePr>
        <p:xfrm>
          <a:off x="558256" y="1672396"/>
          <a:ext cx="11013984" cy="4429710"/>
        </p:xfrm>
        <a:graphic>
          <a:graphicData uri="http://schemas.openxmlformats.org/drawingml/2006/table">
            <a:tbl>
              <a:tblPr firstRow="1" bandRow="1">
                <a:tableStyleId>{5C22544A-7EE6-4342-B048-85BDC9FD1C3A}</a:tableStyleId>
              </a:tblPr>
              <a:tblGrid>
                <a:gridCol w="1189264">
                  <a:extLst>
                    <a:ext uri="{9D8B030D-6E8A-4147-A177-3AD203B41FA5}">
                      <a16:colId xmlns:a16="http://schemas.microsoft.com/office/drawing/2014/main" val="2029452044"/>
                    </a:ext>
                  </a:extLst>
                </a:gridCol>
                <a:gridCol w="1844040">
                  <a:extLst>
                    <a:ext uri="{9D8B030D-6E8A-4147-A177-3AD203B41FA5}">
                      <a16:colId xmlns:a16="http://schemas.microsoft.com/office/drawing/2014/main" val="3077787351"/>
                    </a:ext>
                  </a:extLst>
                </a:gridCol>
                <a:gridCol w="2473688">
                  <a:extLst>
                    <a:ext uri="{9D8B030D-6E8A-4147-A177-3AD203B41FA5}">
                      <a16:colId xmlns:a16="http://schemas.microsoft.com/office/drawing/2014/main" val="1019151525"/>
                    </a:ext>
                  </a:extLst>
                </a:gridCol>
                <a:gridCol w="1219472">
                  <a:extLst>
                    <a:ext uri="{9D8B030D-6E8A-4147-A177-3AD203B41FA5}">
                      <a16:colId xmlns:a16="http://schemas.microsoft.com/office/drawing/2014/main" val="3019763572"/>
                    </a:ext>
                  </a:extLst>
                </a:gridCol>
                <a:gridCol w="4287520">
                  <a:extLst>
                    <a:ext uri="{9D8B030D-6E8A-4147-A177-3AD203B41FA5}">
                      <a16:colId xmlns:a16="http://schemas.microsoft.com/office/drawing/2014/main" val="692780666"/>
                    </a:ext>
                  </a:extLst>
                </a:gridCol>
              </a:tblGrid>
              <a:tr h="590206">
                <a:tc gridSpan="3">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9539505"/>
                  </a:ext>
                </a:extLst>
              </a:tr>
              <a:tr h="99367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630722"/>
                  </a:ext>
                </a:extLst>
              </a:tr>
              <a:tr h="153416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3193071"/>
                  </a:ext>
                </a:extLst>
              </a:tr>
              <a:tr h="1311666">
                <a:tc gridSpan="2">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8858479"/>
                  </a:ext>
                </a:extLst>
              </a:tr>
            </a:tbl>
          </a:graphicData>
        </a:graphic>
      </p:graphicFrame>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MODEL</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10</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91E8D98E-4433-43F0-A0E7-E62FE5738F91}"/>
              </a:ext>
            </a:extLst>
          </p:cNvPr>
          <p:cNvSpPr txBox="1"/>
          <p:nvPr/>
        </p:nvSpPr>
        <p:spPr>
          <a:xfrm>
            <a:off x="473240" y="1097144"/>
            <a:ext cx="272137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Signal Model</a:t>
            </a:r>
            <a:endParaRPr lang="zh-CN" altLang="en-US" sz="2400" b="1" dirty="0">
              <a:latin typeface="Times New Roman" panose="02020603050405020304" pitchFamily="18" charset="0"/>
              <a:cs typeface="Times New Roman" panose="02020603050405020304" pitchFamily="18" charset="0"/>
            </a:endParaRPr>
          </a:p>
        </p:txBody>
      </p:sp>
      <p:sp>
        <p:nvSpPr>
          <p:cNvPr id="76" name="Rectangle 53">
            <a:extLst>
              <a:ext uri="{FF2B5EF4-FFF2-40B4-BE49-F238E27FC236}">
                <a16:creationId xmlns:a16="http://schemas.microsoft.com/office/drawing/2014/main" id="{6538C7DC-BD70-4131-AD8D-C8C54747BC4D}"/>
              </a:ext>
            </a:extLst>
          </p:cNvPr>
          <p:cNvSpPr>
            <a:spLocks noChangeArrowheads="1"/>
          </p:cNvSpPr>
          <p:nvPr/>
        </p:nvSpPr>
        <p:spPr bwMode="auto">
          <a:xfrm>
            <a:off x="0" y="6754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5" name="对象 4">
            <a:extLst>
              <a:ext uri="{FF2B5EF4-FFF2-40B4-BE49-F238E27FC236}">
                <a16:creationId xmlns:a16="http://schemas.microsoft.com/office/drawing/2014/main" id="{222E6B6E-E814-41CE-B840-8A4331E2A050}"/>
              </a:ext>
            </a:extLst>
          </p:cNvPr>
          <p:cNvGraphicFramePr>
            <a:graphicFrameLocks noChangeAspect="1"/>
          </p:cNvGraphicFramePr>
          <p:nvPr>
            <p:extLst>
              <p:ext uri="{D42A27DB-BD31-4B8C-83A1-F6EECF244321}">
                <p14:modId xmlns:p14="http://schemas.microsoft.com/office/powerpoint/2010/main" val="1743126088"/>
              </p:ext>
            </p:extLst>
          </p:nvPr>
        </p:nvGraphicFramePr>
        <p:xfrm>
          <a:off x="2016685" y="2356555"/>
          <a:ext cx="3702832" cy="398421"/>
        </p:xfrm>
        <a:graphic>
          <a:graphicData uri="http://schemas.openxmlformats.org/presentationml/2006/ole">
            <mc:AlternateContent xmlns:mc="http://schemas.openxmlformats.org/markup-compatibility/2006">
              <mc:Choice xmlns:v="urn:schemas-microsoft-com:vml" Requires="v">
                <p:oleObj name="AxMath" r:id="rId5" imgW="2634120" imgH="249120" progId="Equation.AxMath">
                  <p:embed/>
                </p:oleObj>
              </mc:Choice>
              <mc:Fallback>
                <p:oleObj name="AxMath" r:id="rId5" imgW="2634120" imgH="249120" progId="Equation.AxMath">
                  <p:embed/>
                  <p:pic>
                    <p:nvPicPr>
                      <p:cNvPr id="0" name="Object 1"/>
                      <p:cNvPicPr>
                        <a:picLocks noChangeAspect="1" noChangeArrowheads="1"/>
                      </p:cNvPicPr>
                      <p:nvPr/>
                    </p:nvPicPr>
                    <p:blipFill>
                      <a:blip r:embed="rId6"/>
                      <a:srcRect/>
                      <a:stretch>
                        <a:fillRect/>
                      </a:stretch>
                    </p:blipFill>
                    <p:spPr bwMode="auto">
                      <a:xfrm>
                        <a:off x="2016685" y="2356555"/>
                        <a:ext cx="3702832" cy="398421"/>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0B84B3F1-B40B-4CD2-9BE2-41346B70AE45}"/>
              </a:ext>
            </a:extLst>
          </p:cNvPr>
          <p:cNvGraphicFramePr>
            <a:graphicFrameLocks noChangeAspect="1"/>
          </p:cNvGraphicFramePr>
          <p:nvPr>
            <p:extLst>
              <p:ext uri="{D42A27DB-BD31-4B8C-83A1-F6EECF244321}">
                <p14:modId xmlns:p14="http://schemas.microsoft.com/office/powerpoint/2010/main" val="3970996393"/>
              </p:ext>
            </p:extLst>
          </p:nvPr>
        </p:nvGraphicFramePr>
        <p:xfrm>
          <a:off x="2010561" y="2855392"/>
          <a:ext cx="3702833" cy="398568"/>
        </p:xfrm>
        <a:graphic>
          <a:graphicData uri="http://schemas.openxmlformats.org/presentationml/2006/ole">
            <mc:AlternateContent xmlns:mc="http://schemas.openxmlformats.org/markup-compatibility/2006">
              <mc:Choice xmlns:v="urn:schemas-microsoft-com:vml" Requires="v">
                <p:oleObj name="AxMath" r:id="rId7" imgW="1822757" imgH="174495" progId="Equation.AxMath">
                  <p:embed/>
                </p:oleObj>
              </mc:Choice>
              <mc:Fallback>
                <p:oleObj name="AxMath" r:id="rId7" imgW="1822757" imgH="174495" progId="Equation.AxMath">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0561" y="2855392"/>
                        <a:ext cx="3702833" cy="398568"/>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851B239F-3195-2E9E-BEC4-70729112B582}"/>
              </a:ext>
            </a:extLst>
          </p:cNvPr>
          <p:cNvGraphicFramePr>
            <a:graphicFrameLocks noChangeAspect="1"/>
          </p:cNvGraphicFramePr>
          <p:nvPr>
            <p:extLst>
              <p:ext uri="{D42A27DB-BD31-4B8C-83A1-F6EECF244321}">
                <p14:modId xmlns:p14="http://schemas.microsoft.com/office/powerpoint/2010/main" val="3117672885"/>
              </p:ext>
            </p:extLst>
          </p:nvPr>
        </p:nvGraphicFramePr>
        <p:xfrm>
          <a:off x="7533504" y="2318805"/>
          <a:ext cx="3702832" cy="398569"/>
        </p:xfrm>
        <a:graphic>
          <a:graphicData uri="http://schemas.openxmlformats.org/presentationml/2006/ole">
            <mc:AlternateContent xmlns:mc="http://schemas.openxmlformats.org/markup-compatibility/2006">
              <mc:Choice xmlns:v="urn:schemas-microsoft-com:vml" Requires="v">
                <p:oleObj name="AxMath" r:id="rId9" imgW="1833710" imgH="174495" progId="Equation.AxMath">
                  <p:embed/>
                </p:oleObj>
              </mc:Choice>
              <mc:Fallback>
                <p:oleObj name="AxMath" r:id="rId9" imgW="1833710" imgH="174495" progId="Equation.AxMath">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3504" y="2318805"/>
                        <a:ext cx="3702832" cy="398569"/>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2716B0D2-ABCE-47F9-8BD2-B130975D0AEB}"/>
              </a:ext>
            </a:extLst>
          </p:cNvPr>
          <p:cNvGraphicFramePr>
            <a:graphicFrameLocks noChangeAspect="1"/>
          </p:cNvGraphicFramePr>
          <p:nvPr>
            <p:extLst>
              <p:ext uri="{D42A27DB-BD31-4B8C-83A1-F6EECF244321}">
                <p14:modId xmlns:p14="http://schemas.microsoft.com/office/powerpoint/2010/main" val="1189846273"/>
              </p:ext>
            </p:extLst>
          </p:nvPr>
        </p:nvGraphicFramePr>
        <p:xfrm>
          <a:off x="7523501" y="2797319"/>
          <a:ext cx="3702832" cy="398569"/>
        </p:xfrm>
        <a:graphic>
          <a:graphicData uri="http://schemas.openxmlformats.org/presentationml/2006/ole">
            <mc:AlternateContent xmlns:mc="http://schemas.openxmlformats.org/markup-compatibility/2006">
              <mc:Choice xmlns:v="urn:schemas-microsoft-com:vml" Requires="v">
                <p:oleObj name="AxMath" r:id="rId11" imgW="1813686" imgH="174567" progId="Equation.AxMath">
                  <p:embed/>
                </p:oleObj>
              </mc:Choice>
              <mc:Fallback>
                <p:oleObj name="AxMath" r:id="rId11" imgW="1813686" imgH="174567" progId="Equation.AxMath">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3501" y="2797319"/>
                        <a:ext cx="3702832" cy="398569"/>
                      </a:xfrm>
                      <a:prstGeom prst="rect">
                        <a:avLst/>
                      </a:prstGeom>
                      <a:noFill/>
                    </p:spPr>
                  </p:pic>
                </p:oleObj>
              </mc:Fallback>
            </mc:AlternateContent>
          </a:graphicData>
        </a:graphic>
      </p:graphicFrame>
      <p:sp>
        <p:nvSpPr>
          <p:cNvPr id="17" name="文本框 16">
            <a:extLst>
              <a:ext uri="{FF2B5EF4-FFF2-40B4-BE49-F238E27FC236}">
                <a16:creationId xmlns:a16="http://schemas.microsoft.com/office/drawing/2014/main" id="{8C4B0769-9385-DFC2-B691-2270CB80637D}"/>
              </a:ext>
            </a:extLst>
          </p:cNvPr>
          <p:cNvSpPr txBox="1"/>
          <p:nvPr/>
        </p:nvSpPr>
        <p:spPr>
          <a:xfrm>
            <a:off x="2341758" y="1806728"/>
            <a:ext cx="189563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Legitimate User</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7F7EF8F3-B9FE-28C0-B22D-6EEE7B9AFE5B}"/>
              </a:ext>
            </a:extLst>
          </p:cNvPr>
          <p:cNvSpPr txBox="1"/>
          <p:nvPr/>
        </p:nvSpPr>
        <p:spPr>
          <a:xfrm>
            <a:off x="7999495" y="1779735"/>
            <a:ext cx="151748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Eavesdropper</a:t>
            </a:r>
            <a:endParaRPr lang="zh-CN" altLang="en-US" dirty="0">
              <a:latin typeface="Times New Roman" panose="02020603050405020304" pitchFamily="18" charset="0"/>
              <a:cs typeface="Times New Roman" panose="02020603050405020304" pitchFamily="18" charset="0"/>
            </a:endParaRPr>
          </a:p>
        </p:txBody>
      </p:sp>
      <p:graphicFrame>
        <p:nvGraphicFramePr>
          <p:cNvPr id="19" name="对象 18">
            <a:extLst>
              <a:ext uri="{FF2B5EF4-FFF2-40B4-BE49-F238E27FC236}">
                <a16:creationId xmlns:a16="http://schemas.microsoft.com/office/drawing/2014/main" id="{E993F185-529F-18E1-F3A3-1A39B29C0A40}"/>
              </a:ext>
            </a:extLst>
          </p:cNvPr>
          <p:cNvGraphicFramePr>
            <a:graphicFrameLocks noChangeAspect="1"/>
          </p:cNvGraphicFramePr>
          <p:nvPr>
            <p:extLst>
              <p:ext uri="{D42A27DB-BD31-4B8C-83A1-F6EECF244321}">
                <p14:modId xmlns:p14="http://schemas.microsoft.com/office/powerpoint/2010/main" val="1728992896"/>
              </p:ext>
            </p:extLst>
          </p:nvPr>
        </p:nvGraphicFramePr>
        <p:xfrm>
          <a:off x="2028825" y="3405188"/>
          <a:ext cx="2297113" cy="565150"/>
        </p:xfrm>
        <a:graphic>
          <a:graphicData uri="http://schemas.openxmlformats.org/presentationml/2006/ole">
            <mc:AlternateContent xmlns:mc="http://schemas.openxmlformats.org/markup-compatibility/2006">
              <mc:Choice xmlns:v="urn:schemas-microsoft-com:vml" Requires="v">
                <p:oleObj name="AxMath" r:id="rId13" imgW="1291320" imgH="353160" progId="Equation.AxMath">
                  <p:embed/>
                </p:oleObj>
              </mc:Choice>
              <mc:Fallback>
                <p:oleObj name="AxMath" r:id="rId13" imgW="1291320" imgH="353160" progId="Equation.AxMath">
                  <p:embed/>
                  <p:pic>
                    <p:nvPicPr>
                      <p:cNvPr id="0" name="Object 17"/>
                      <p:cNvPicPr>
                        <a:picLocks noChangeAspect="1" noChangeArrowheads="1"/>
                      </p:cNvPicPr>
                      <p:nvPr/>
                    </p:nvPicPr>
                    <p:blipFill>
                      <a:blip r:embed="rId14"/>
                      <a:srcRect/>
                      <a:stretch>
                        <a:fillRect/>
                      </a:stretch>
                    </p:blipFill>
                    <p:spPr bwMode="auto">
                      <a:xfrm>
                        <a:off x="2028825" y="3405188"/>
                        <a:ext cx="2297113" cy="565150"/>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D6CB294A-1D6A-FE33-5E03-EDD04EBDA883}"/>
              </a:ext>
            </a:extLst>
          </p:cNvPr>
          <p:cNvGraphicFramePr>
            <a:graphicFrameLocks noChangeAspect="1"/>
          </p:cNvGraphicFramePr>
          <p:nvPr>
            <p:extLst>
              <p:ext uri="{D42A27DB-BD31-4B8C-83A1-F6EECF244321}">
                <p14:modId xmlns:p14="http://schemas.microsoft.com/office/powerpoint/2010/main" val="3899024062"/>
              </p:ext>
            </p:extLst>
          </p:nvPr>
        </p:nvGraphicFramePr>
        <p:xfrm>
          <a:off x="2038350" y="4073525"/>
          <a:ext cx="2287588" cy="565150"/>
        </p:xfrm>
        <a:graphic>
          <a:graphicData uri="http://schemas.openxmlformats.org/presentationml/2006/ole">
            <mc:AlternateContent xmlns:mc="http://schemas.openxmlformats.org/markup-compatibility/2006">
              <mc:Choice xmlns:v="urn:schemas-microsoft-com:vml" Requires="v">
                <p:oleObj name="AxMath" r:id="rId15" imgW="1296720" imgH="353160" progId="Equation.AxMath">
                  <p:embed/>
                </p:oleObj>
              </mc:Choice>
              <mc:Fallback>
                <p:oleObj name="AxMath" r:id="rId15" imgW="1296720" imgH="353160" progId="Equation.AxMath">
                  <p:embed/>
                  <p:pic>
                    <p:nvPicPr>
                      <p:cNvPr id="0" name="Object 16"/>
                      <p:cNvPicPr>
                        <a:picLocks noChangeAspect="1" noChangeArrowheads="1"/>
                      </p:cNvPicPr>
                      <p:nvPr/>
                    </p:nvPicPr>
                    <p:blipFill>
                      <a:blip r:embed="rId16"/>
                      <a:srcRect/>
                      <a:stretch>
                        <a:fillRect/>
                      </a:stretch>
                    </p:blipFill>
                    <p:spPr bwMode="auto">
                      <a:xfrm>
                        <a:off x="2038350" y="4073525"/>
                        <a:ext cx="2287588" cy="565150"/>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7FF5AD9C-CDAA-FD45-6A9F-0C85BBD4B825}"/>
              </a:ext>
            </a:extLst>
          </p:cNvPr>
          <p:cNvGraphicFramePr>
            <a:graphicFrameLocks noChangeAspect="1"/>
          </p:cNvGraphicFramePr>
          <p:nvPr>
            <p:extLst>
              <p:ext uri="{D42A27DB-BD31-4B8C-83A1-F6EECF244321}">
                <p14:modId xmlns:p14="http://schemas.microsoft.com/office/powerpoint/2010/main" val="3770092779"/>
              </p:ext>
            </p:extLst>
          </p:nvPr>
        </p:nvGraphicFramePr>
        <p:xfrm>
          <a:off x="7564438" y="3390900"/>
          <a:ext cx="2176462" cy="565150"/>
        </p:xfrm>
        <a:graphic>
          <a:graphicData uri="http://schemas.openxmlformats.org/presentationml/2006/ole">
            <mc:AlternateContent xmlns:mc="http://schemas.openxmlformats.org/markup-compatibility/2006">
              <mc:Choice xmlns:v="urn:schemas-microsoft-com:vml" Requires="v">
                <p:oleObj name="AxMath" r:id="rId17" imgW="1281960" imgH="353160" progId="Equation.AxMath">
                  <p:embed/>
                </p:oleObj>
              </mc:Choice>
              <mc:Fallback>
                <p:oleObj name="AxMath" r:id="rId17" imgW="1281960" imgH="353160" progId="Equation.AxMath">
                  <p:embed/>
                  <p:pic>
                    <p:nvPicPr>
                      <p:cNvPr id="3" name="对象 2">
                        <a:extLst>
                          <a:ext uri="{FF2B5EF4-FFF2-40B4-BE49-F238E27FC236}">
                            <a16:creationId xmlns:a16="http://schemas.microsoft.com/office/drawing/2014/main" id="{0D356E2B-CE82-6E2B-B828-EA7F5158764F}"/>
                          </a:ext>
                        </a:extLst>
                      </p:cNvPr>
                      <p:cNvPicPr>
                        <a:picLocks noChangeAspect="1" noChangeArrowheads="1"/>
                      </p:cNvPicPr>
                      <p:nvPr/>
                    </p:nvPicPr>
                    <p:blipFill>
                      <a:blip r:embed="rId18"/>
                      <a:srcRect/>
                      <a:stretch>
                        <a:fillRect/>
                      </a:stretch>
                    </p:blipFill>
                    <p:spPr bwMode="auto">
                      <a:xfrm>
                        <a:off x="7564438" y="3390900"/>
                        <a:ext cx="2176462" cy="565150"/>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CF79A341-FA9D-EF91-AF40-BC5E31693FF9}"/>
              </a:ext>
            </a:extLst>
          </p:cNvPr>
          <p:cNvGraphicFramePr>
            <a:graphicFrameLocks noChangeAspect="1"/>
          </p:cNvGraphicFramePr>
          <p:nvPr>
            <p:extLst>
              <p:ext uri="{D42A27DB-BD31-4B8C-83A1-F6EECF244321}">
                <p14:modId xmlns:p14="http://schemas.microsoft.com/office/powerpoint/2010/main" val="2509911537"/>
              </p:ext>
            </p:extLst>
          </p:nvPr>
        </p:nvGraphicFramePr>
        <p:xfrm>
          <a:off x="7564438" y="4100513"/>
          <a:ext cx="2298700" cy="565150"/>
        </p:xfrm>
        <a:graphic>
          <a:graphicData uri="http://schemas.openxmlformats.org/presentationml/2006/ole">
            <mc:AlternateContent xmlns:mc="http://schemas.openxmlformats.org/markup-compatibility/2006">
              <mc:Choice xmlns:v="urn:schemas-microsoft-com:vml" Requires="v">
                <p:oleObj name="AxMath" r:id="rId19" imgW="1287000" imgH="353160" progId="Equation.AxMath">
                  <p:embed/>
                </p:oleObj>
              </mc:Choice>
              <mc:Fallback>
                <p:oleObj name="AxMath" r:id="rId19" imgW="1287000" imgH="353160" progId="Equation.AxMath">
                  <p:embed/>
                  <p:pic>
                    <p:nvPicPr>
                      <p:cNvPr id="4" name="对象 3">
                        <a:extLst>
                          <a:ext uri="{FF2B5EF4-FFF2-40B4-BE49-F238E27FC236}">
                            <a16:creationId xmlns:a16="http://schemas.microsoft.com/office/drawing/2014/main" id="{63A94EB1-EEF3-D51F-1150-5D6298126809}"/>
                          </a:ext>
                        </a:extLst>
                      </p:cNvPr>
                      <p:cNvPicPr>
                        <a:picLocks noChangeAspect="1" noChangeArrowheads="1"/>
                      </p:cNvPicPr>
                      <p:nvPr/>
                    </p:nvPicPr>
                    <p:blipFill>
                      <a:blip r:embed="rId20"/>
                      <a:srcRect/>
                      <a:stretch>
                        <a:fillRect/>
                      </a:stretch>
                    </p:blipFill>
                    <p:spPr bwMode="auto">
                      <a:xfrm>
                        <a:off x="7564438" y="4100513"/>
                        <a:ext cx="2298700" cy="565150"/>
                      </a:xfrm>
                      <a:prstGeom prst="rect">
                        <a:avLst/>
                      </a:prstGeom>
                      <a:noFill/>
                    </p:spPr>
                  </p:pic>
                </p:oleObj>
              </mc:Fallback>
            </mc:AlternateContent>
          </a:graphicData>
        </a:graphic>
      </p:graphicFrame>
      <p:sp>
        <p:nvSpPr>
          <p:cNvPr id="26" name="文本框 25">
            <a:extLst>
              <a:ext uri="{FF2B5EF4-FFF2-40B4-BE49-F238E27FC236}">
                <a16:creationId xmlns:a16="http://schemas.microsoft.com/office/drawing/2014/main" id="{06FA3C88-3384-CFE6-E022-33118F38CD3D}"/>
              </a:ext>
            </a:extLst>
          </p:cNvPr>
          <p:cNvSpPr txBox="1"/>
          <p:nvPr/>
        </p:nvSpPr>
        <p:spPr>
          <a:xfrm>
            <a:off x="795319" y="3804370"/>
            <a:ext cx="7104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SINR</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8CBCCF5-3D47-D32D-3BA8-F8F1943B037F}"/>
              </a:ext>
            </a:extLst>
          </p:cNvPr>
          <p:cNvSpPr txBox="1"/>
          <p:nvPr/>
        </p:nvSpPr>
        <p:spPr>
          <a:xfrm>
            <a:off x="6344476" y="3843118"/>
            <a:ext cx="7104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SINR</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CAB153C-E9A2-76F9-A626-FF92EF3D21F5}"/>
              </a:ext>
            </a:extLst>
          </p:cNvPr>
          <p:cNvSpPr txBox="1"/>
          <p:nvPr/>
        </p:nvSpPr>
        <p:spPr>
          <a:xfrm>
            <a:off x="796821" y="2555765"/>
            <a:ext cx="7745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Signal</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45305621-6513-419A-A94A-F1D3E0207194}"/>
              </a:ext>
            </a:extLst>
          </p:cNvPr>
          <p:cNvSpPr txBox="1"/>
          <p:nvPr/>
        </p:nvSpPr>
        <p:spPr>
          <a:xfrm>
            <a:off x="6304048" y="2564829"/>
            <a:ext cx="77457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Signal</a:t>
            </a:r>
            <a:endParaRPr lang="zh-CN" altLang="en-US" dirty="0">
              <a:latin typeface="Times New Roman" panose="02020603050405020304" pitchFamily="18" charset="0"/>
              <a:cs typeface="Times New Roman" panose="02020603050405020304" pitchFamily="18" charset="0"/>
            </a:endParaRPr>
          </a:p>
        </p:txBody>
      </p:sp>
      <p:graphicFrame>
        <p:nvGraphicFramePr>
          <p:cNvPr id="30" name="对象 29">
            <a:extLst>
              <a:ext uri="{FF2B5EF4-FFF2-40B4-BE49-F238E27FC236}">
                <a16:creationId xmlns:a16="http://schemas.microsoft.com/office/drawing/2014/main" id="{BCBD7CD9-05B1-B9D0-CD7A-A949F16EB4B7}"/>
              </a:ext>
            </a:extLst>
          </p:cNvPr>
          <p:cNvGraphicFramePr>
            <a:graphicFrameLocks noChangeAspect="1"/>
          </p:cNvGraphicFramePr>
          <p:nvPr>
            <p:extLst>
              <p:ext uri="{D42A27DB-BD31-4B8C-83A1-F6EECF244321}">
                <p14:modId xmlns:p14="http://schemas.microsoft.com/office/powerpoint/2010/main" val="504784750"/>
              </p:ext>
            </p:extLst>
          </p:nvPr>
        </p:nvGraphicFramePr>
        <p:xfrm>
          <a:off x="4469392" y="5054548"/>
          <a:ext cx="3931295" cy="359499"/>
        </p:xfrm>
        <a:graphic>
          <a:graphicData uri="http://schemas.openxmlformats.org/presentationml/2006/ole">
            <mc:AlternateContent xmlns:mc="http://schemas.openxmlformats.org/markup-compatibility/2006">
              <mc:Choice xmlns:v="urn:schemas-microsoft-com:vml" Requires="v">
                <p:oleObj name="AxMath" r:id="rId21" imgW="2183078" imgH="200178" progId="Equation.AxMath">
                  <p:embed/>
                </p:oleObj>
              </mc:Choice>
              <mc:Fallback>
                <p:oleObj name="AxMath" r:id="rId21" imgW="2183078" imgH="200178" progId="Equation.AxMath">
                  <p:embed/>
                  <p:pic>
                    <p:nvPicPr>
                      <p:cNvPr id="24" name="对象 23">
                        <a:extLst>
                          <a:ext uri="{FF2B5EF4-FFF2-40B4-BE49-F238E27FC236}">
                            <a16:creationId xmlns:a16="http://schemas.microsoft.com/office/drawing/2014/main" id="{D402C02A-2500-EADB-5A92-586CB5A2E1C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69392" y="5054548"/>
                        <a:ext cx="3931295" cy="359499"/>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3FD923A5-332F-D6FC-C93E-2D780EFBEC3F}"/>
              </a:ext>
            </a:extLst>
          </p:cNvPr>
          <p:cNvGraphicFramePr>
            <a:graphicFrameLocks noChangeAspect="1"/>
          </p:cNvGraphicFramePr>
          <p:nvPr>
            <p:extLst>
              <p:ext uri="{D42A27DB-BD31-4B8C-83A1-F6EECF244321}">
                <p14:modId xmlns:p14="http://schemas.microsoft.com/office/powerpoint/2010/main" val="3509814686"/>
              </p:ext>
            </p:extLst>
          </p:nvPr>
        </p:nvGraphicFramePr>
        <p:xfrm>
          <a:off x="4469391" y="5526837"/>
          <a:ext cx="3931295" cy="359499"/>
        </p:xfrm>
        <a:graphic>
          <a:graphicData uri="http://schemas.openxmlformats.org/presentationml/2006/ole">
            <mc:AlternateContent xmlns:mc="http://schemas.openxmlformats.org/markup-compatibility/2006">
              <mc:Choice xmlns:v="urn:schemas-microsoft-com:vml" Requires="v">
                <p:oleObj name="AxMath" r:id="rId23" imgW="2152107" imgH="200178" progId="Equation.AxMath">
                  <p:embed/>
                </p:oleObj>
              </mc:Choice>
              <mc:Fallback>
                <p:oleObj name="AxMath" r:id="rId23" imgW="2152107" imgH="200178" progId="Equation.AxMath">
                  <p:embed/>
                  <p:pic>
                    <p:nvPicPr>
                      <p:cNvPr id="25" name="对象 24">
                        <a:extLst>
                          <a:ext uri="{FF2B5EF4-FFF2-40B4-BE49-F238E27FC236}">
                            <a16:creationId xmlns:a16="http://schemas.microsoft.com/office/drawing/2014/main" id="{0DD76A14-E39E-F803-F5E9-E36373DC727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69391" y="5526837"/>
                        <a:ext cx="3931295" cy="359499"/>
                      </a:xfrm>
                      <a:prstGeom prst="rect">
                        <a:avLst/>
                      </a:prstGeom>
                      <a:noFill/>
                    </p:spPr>
                  </p:pic>
                </p:oleObj>
              </mc:Fallback>
            </mc:AlternateContent>
          </a:graphicData>
        </a:graphic>
      </p:graphicFrame>
      <p:sp>
        <p:nvSpPr>
          <p:cNvPr id="32" name="文本框 31">
            <a:extLst>
              <a:ext uri="{FF2B5EF4-FFF2-40B4-BE49-F238E27FC236}">
                <a16:creationId xmlns:a16="http://schemas.microsoft.com/office/drawing/2014/main" id="{3A286CA3-58FA-3BBA-4AF0-B67F6752BF1D}"/>
              </a:ext>
            </a:extLst>
          </p:cNvPr>
          <p:cNvSpPr txBox="1"/>
          <p:nvPr/>
        </p:nvSpPr>
        <p:spPr>
          <a:xfrm>
            <a:off x="1347298" y="5302234"/>
            <a:ext cx="13965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Secrecy Rate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7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MODEL</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11</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1876E382-3C91-9794-6FB0-8C20AB935168}"/>
              </a:ext>
            </a:extLst>
          </p:cNvPr>
          <p:cNvGraphicFramePr>
            <a:graphicFrameLocks noChangeAspect="1"/>
          </p:cNvGraphicFramePr>
          <p:nvPr>
            <p:extLst>
              <p:ext uri="{D42A27DB-BD31-4B8C-83A1-F6EECF244321}">
                <p14:modId xmlns:p14="http://schemas.microsoft.com/office/powerpoint/2010/main" val="3684425776"/>
              </p:ext>
            </p:extLst>
          </p:nvPr>
        </p:nvGraphicFramePr>
        <p:xfrm>
          <a:off x="2228533" y="1808437"/>
          <a:ext cx="6900862" cy="1436687"/>
        </p:xfrm>
        <a:graphic>
          <a:graphicData uri="http://schemas.openxmlformats.org/presentationml/2006/ole">
            <mc:AlternateContent xmlns:mc="http://schemas.openxmlformats.org/markup-compatibility/2006">
              <mc:Choice xmlns:v="urn:schemas-microsoft-com:vml" Requires="v">
                <p:oleObj name="AxMath" r:id="rId5" imgW="4067640" imgH="767520" progId="Equation.AxMath">
                  <p:embed/>
                </p:oleObj>
              </mc:Choice>
              <mc:Fallback>
                <p:oleObj name="AxMath" r:id="rId5" imgW="4067640" imgH="767520" progId="Equation.AxMath">
                  <p:embed/>
                  <p:pic>
                    <p:nvPicPr>
                      <p:cNvPr id="30" name="对象 29">
                        <a:extLst>
                          <a:ext uri="{FF2B5EF4-FFF2-40B4-BE49-F238E27FC236}">
                            <a16:creationId xmlns:a16="http://schemas.microsoft.com/office/drawing/2014/main" id="{D5C88FA2-133C-737F-46ED-B9A86F68CF6B}"/>
                          </a:ext>
                        </a:extLst>
                      </p:cNvPr>
                      <p:cNvPicPr>
                        <a:picLocks noChangeAspect="1" noChangeArrowheads="1"/>
                      </p:cNvPicPr>
                      <p:nvPr/>
                    </p:nvPicPr>
                    <p:blipFill>
                      <a:blip r:embed="rId6"/>
                      <a:srcRect/>
                      <a:stretch>
                        <a:fillRect/>
                      </a:stretch>
                    </p:blipFill>
                    <p:spPr bwMode="auto">
                      <a:xfrm>
                        <a:off x="2228533" y="1808437"/>
                        <a:ext cx="6900862" cy="1436687"/>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C330CB23-EE1D-A7A4-1508-901271E70E16}"/>
              </a:ext>
            </a:extLst>
          </p:cNvPr>
          <p:cNvGraphicFramePr>
            <a:graphicFrameLocks noChangeAspect="1"/>
          </p:cNvGraphicFramePr>
          <p:nvPr>
            <p:extLst>
              <p:ext uri="{D42A27DB-BD31-4B8C-83A1-F6EECF244321}">
                <p14:modId xmlns:p14="http://schemas.microsoft.com/office/powerpoint/2010/main" val="2313206689"/>
              </p:ext>
            </p:extLst>
          </p:nvPr>
        </p:nvGraphicFramePr>
        <p:xfrm>
          <a:off x="2228533" y="3424555"/>
          <a:ext cx="6900862" cy="1414880"/>
        </p:xfrm>
        <a:graphic>
          <a:graphicData uri="http://schemas.openxmlformats.org/presentationml/2006/ole">
            <mc:AlternateContent xmlns:mc="http://schemas.openxmlformats.org/markup-compatibility/2006">
              <mc:Choice xmlns:v="urn:schemas-microsoft-com:vml" Requires="v">
                <p:oleObj name="AxMath" r:id="rId7" imgW="4119480" imgH="767520" progId="Equation.AxMath">
                  <p:embed/>
                </p:oleObj>
              </mc:Choice>
              <mc:Fallback>
                <p:oleObj name="AxMath" r:id="rId7" imgW="4119480" imgH="767520" progId="Equation.AxMath">
                  <p:embed/>
                  <p:pic>
                    <p:nvPicPr>
                      <p:cNvPr id="0" name="Object 1"/>
                      <p:cNvPicPr>
                        <a:picLocks noChangeAspect="1" noChangeArrowheads="1"/>
                      </p:cNvPicPr>
                      <p:nvPr/>
                    </p:nvPicPr>
                    <p:blipFill>
                      <a:blip r:embed="rId8"/>
                      <a:srcRect/>
                      <a:stretch>
                        <a:fillRect/>
                      </a:stretch>
                    </p:blipFill>
                    <p:spPr bwMode="auto">
                      <a:xfrm>
                        <a:off x="2228533" y="3424555"/>
                        <a:ext cx="6900862" cy="1414880"/>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id="{45752D3D-82EB-A08C-D403-5BD24603D475}"/>
              </a:ext>
            </a:extLst>
          </p:cNvPr>
          <p:cNvSpPr txBox="1"/>
          <p:nvPr/>
        </p:nvSpPr>
        <p:spPr>
          <a:xfrm>
            <a:off x="473240" y="1097144"/>
            <a:ext cx="272137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Signal Model</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MODEL</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12</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607776C8-82D2-8199-19E8-3F6BA3AFAFB9}"/>
              </a:ext>
            </a:extLst>
          </p:cNvPr>
          <p:cNvGraphicFramePr>
            <a:graphicFrameLocks noChangeAspect="1"/>
          </p:cNvGraphicFramePr>
          <p:nvPr>
            <p:extLst>
              <p:ext uri="{D42A27DB-BD31-4B8C-83A1-F6EECF244321}">
                <p14:modId xmlns:p14="http://schemas.microsoft.com/office/powerpoint/2010/main" val="2996524486"/>
              </p:ext>
            </p:extLst>
          </p:nvPr>
        </p:nvGraphicFramePr>
        <p:xfrm>
          <a:off x="1470025" y="2233613"/>
          <a:ext cx="2695575" cy="2578100"/>
        </p:xfrm>
        <a:graphic>
          <a:graphicData uri="http://schemas.openxmlformats.org/presentationml/2006/ole">
            <mc:AlternateContent xmlns:mc="http://schemas.openxmlformats.org/markup-compatibility/2006">
              <mc:Choice xmlns:v="urn:schemas-microsoft-com:vml" Requires="v">
                <p:oleObj name="AxMath" r:id="rId5" imgW="1266840" imgH="1225080" progId="Equation.AxMath">
                  <p:embed/>
                </p:oleObj>
              </mc:Choice>
              <mc:Fallback>
                <p:oleObj name="AxMath" r:id="rId5" imgW="1266840" imgH="1225080" progId="Equation.AxMath">
                  <p:embed/>
                  <p:pic>
                    <p:nvPicPr>
                      <p:cNvPr id="0" name="Object 1"/>
                      <p:cNvPicPr>
                        <a:picLocks noChangeAspect="1" noChangeArrowheads="1"/>
                      </p:cNvPicPr>
                      <p:nvPr/>
                    </p:nvPicPr>
                    <p:blipFill>
                      <a:blip r:embed="rId6"/>
                      <a:srcRect/>
                      <a:stretch>
                        <a:fillRect/>
                      </a:stretch>
                    </p:blipFill>
                    <p:spPr bwMode="auto">
                      <a:xfrm>
                        <a:off x="1470025" y="2233613"/>
                        <a:ext cx="2695575" cy="2578100"/>
                      </a:xfrm>
                      <a:prstGeom prst="rect">
                        <a:avLst/>
                      </a:prstGeom>
                      <a:noFill/>
                    </p:spPr>
                  </p:pic>
                </p:oleObj>
              </mc:Fallback>
            </mc:AlternateContent>
          </a:graphicData>
        </a:graphic>
      </p:graphicFrame>
      <p:sp>
        <p:nvSpPr>
          <p:cNvPr id="19" name="文本框 18">
            <a:extLst>
              <a:ext uri="{FF2B5EF4-FFF2-40B4-BE49-F238E27FC236}">
                <a16:creationId xmlns:a16="http://schemas.microsoft.com/office/drawing/2014/main" id="{DFF7EBD9-F195-834F-66EE-6CB13E95EB1C}"/>
              </a:ext>
            </a:extLst>
          </p:cNvPr>
          <p:cNvSpPr txBox="1"/>
          <p:nvPr/>
        </p:nvSpPr>
        <p:spPr>
          <a:xfrm>
            <a:off x="473240" y="1097144"/>
            <a:ext cx="332829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Problem Formulation</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58F0B25-A0B7-41A6-8BC1-EB1269C43B0E}"/>
                  </a:ext>
                </a:extLst>
              </p:cNvPr>
              <p:cNvSpPr txBox="1"/>
              <p:nvPr/>
            </p:nvSpPr>
            <p:spPr>
              <a:xfrm>
                <a:off x="5568634" y="2204393"/>
                <a:ext cx="5100472" cy="42505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Maximize the sum secrecy rate </a:t>
                </a:r>
                <a:r>
                  <a:rPr lang="pt-BR" altLang="zh-CN" sz="2000" dirty="0">
                    <a:latin typeface="Times New Roman" panose="02020603050405020304" pitchFamily="18" charset="0"/>
                    <a:cs typeface="Times New Roman" panose="02020603050405020304" pitchFamily="18" charset="0"/>
                  </a:rPr>
                  <a:t>of </a:t>
                </a:r>
                <a14:m>
                  <m:oMath xmlns:m="http://schemas.openxmlformats.org/officeDocument/2006/math">
                    <m:sSub>
                      <m:sSubPr>
                        <m:ctrlPr>
                          <a:rPr lang="pt-BR" altLang="zh-CN" sz="2000" i="1" dirty="0" smtClean="0">
                            <a:latin typeface="Cambria Math" panose="02040503050406030204" pitchFamily="18" charset="0"/>
                            <a:cs typeface="Times New Roman" panose="02020603050405020304" pitchFamily="18" charset="0"/>
                          </a:rPr>
                        </m:ctrlPr>
                      </m:sSubPr>
                      <m:e>
                        <m:r>
                          <a:rPr lang="pt-BR" altLang="zh-CN" sz="2000" i="1" dirty="0" smtClean="0">
                            <a:latin typeface="Cambria Math" panose="02040503050406030204" pitchFamily="18" charset="0"/>
                            <a:cs typeface="Times New Roman" panose="02020603050405020304" pitchFamily="18" charset="0"/>
                          </a:rPr>
                          <m:t>𝑅</m:t>
                        </m:r>
                      </m:e>
                      <m:sub>
                        <m:r>
                          <a:rPr lang="pt-BR" altLang="zh-CN" sz="2000" i="1" dirty="0" smtClean="0">
                            <a:latin typeface="Cambria Math" panose="02040503050406030204" pitchFamily="18" charset="0"/>
                            <a:cs typeface="Times New Roman" panose="02020603050405020304" pitchFamily="18" charset="0"/>
                          </a:rPr>
                          <m:t>𝑔𝑢</m:t>
                        </m:r>
                      </m:sub>
                    </m:sSub>
                    <m:r>
                      <a:rPr lang="pt-BR" altLang="zh-CN" sz="2000" i="1" dirty="0" smtClean="0">
                        <a:latin typeface="Cambria Math" panose="02040503050406030204" pitchFamily="18" charset="0"/>
                        <a:cs typeface="Times New Roman" panose="02020603050405020304" pitchFamily="18" charset="0"/>
                      </a:rPr>
                      <m:t>+</m:t>
                    </m:r>
                    <m:sSub>
                      <m:sSubPr>
                        <m:ctrlPr>
                          <a:rPr lang="pt-BR" altLang="zh-CN" sz="2000" i="1" dirty="0" smtClean="0">
                            <a:latin typeface="Cambria Math" panose="02040503050406030204" pitchFamily="18" charset="0"/>
                            <a:cs typeface="Times New Roman" panose="02020603050405020304" pitchFamily="18" charset="0"/>
                          </a:rPr>
                        </m:ctrlPr>
                      </m:sSubPr>
                      <m:e>
                        <m:r>
                          <a:rPr lang="pt-BR" altLang="zh-CN" sz="2000" i="1" dirty="0" smtClean="0">
                            <a:latin typeface="Cambria Math" panose="02040503050406030204" pitchFamily="18" charset="0"/>
                            <a:cs typeface="Times New Roman" panose="02020603050405020304" pitchFamily="18" charset="0"/>
                          </a:rPr>
                          <m:t>𝑅</m:t>
                        </m:r>
                      </m:e>
                      <m:sub>
                        <m:r>
                          <a:rPr lang="pt-BR" altLang="zh-CN" sz="2000" i="1" dirty="0" smtClean="0">
                            <a:latin typeface="Cambria Math" panose="02040503050406030204" pitchFamily="18" charset="0"/>
                            <a:cs typeface="Times New Roman" panose="02020603050405020304" pitchFamily="18" charset="0"/>
                          </a:rPr>
                          <m:t>𝑠𝑢</m:t>
                        </m:r>
                      </m:sub>
                    </m:sSub>
                  </m:oMath>
                </a14:m>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D58F0B25-A0B7-41A6-8BC1-EB1269C43B0E}"/>
                  </a:ext>
                </a:extLst>
              </p:cNvPr>
              <p:cNvSpPr txBox="1">
                <a:spLocks noRot="1" noChangeAspect="1" noMove="1" noResize="1" noEditPoints="1" noAdjustHandles="1" noChangeArrowheads="1" noChangeShapeType="1" noTextEdit="1"/>
              </p:cNvSpPr>
              <p:nvPr/>
            </p:nvSpPr>
            <p:spPr>
              <a:xfrm>
                <a:off x="5568634" y="2204393"/>
                <a:ext cx="5100472" cy="425053"/>
              </a:xfrm>
              <a:prstGeom prst="rect">
                <a:avLst/>
              </a:prstGeom>
              <a:blipFill>
                <a:blip r:embed="rId7"/>
                <a:stretch>
                  <a:fillRect l="-1195" t="-8696" b="-2029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6980DE8-025E-05FF-7049-BC20274CFC3B}"/>
              </a:ext>
            </a:extLst>
          </p:cNvPr>
          <p:cNvSpPr txBox="1"/>
          <p:nvPr/>
        </p:nvSpPr>
        <p:spPr>
          <a:xfrm>
            <a:off x="5568634" y="3030031"/>
            <a:ext cx="5895233"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Enforce the predefined secrecy rate constraint for the link from the BS to GU and from the Sat to SU.</a:t>
            </a:r>
            <a:endParaRPr lang="zh-CN" altLang="en-US" sz="2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47C988F2-8EEC-8B76-5073-E898DA6E464A}"/>
              </a:ext>
            </a:extLst>
          </p:cNvPr>
          <p:cNvSpPr txBox="1"/>
          <p:nvPr/>
        </p:nvSpPr>
        <p:spPr>
          <a:xfrm>
            <a:off x="5568635" y="4061230"/>
            <a:ext cx="5785166"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Impose the constraint on the maximum transmit power of BS and Sat.</a:t>
            </a:r>
            <a:endParaRPr lang="zh-CN" altLang="en-US" sz="2000" dirty="0">
              <a:latin typeface="Times New Roman" panose="02020603050405020304" pitchFamily="18" charset="0"/>
              <a:cs typeface="Times New Roman" panose="02020603050405020304" pitchFamily="18" charset="0"/>
            </a:endParaRPr>
          </a:p>
        </p:txBody>
      </p:sp>
      <p:sp>
        <p:nvSpPr>
          <p:cNvPr id="35" name="右大括号 34">
            <a:extLst>
              <a:ext uri="{FF2B5EF4-FFF2-40B4-BE49-F238E27FC236}">
                <a16:creationId xmlns:a16="http://schemas.microsoft.com/office/drawing/2014/main" id="{D863E212-91C8-96E7-4958-C7F39C4E20DC}"/>
              </a:ext>
            </a:extLst>
          </p:cNvPr>
          <p:cNvSpPr/>
          <p:nvPr/>
        </p:nvSpPr>
        <p:spPr>
          <a:xfrm>
            <a:off x="4411325" y="3082693"/>
            <a:ext cx="173990" cy="633460"/>
          </a:xfrm>
          <a:prstGeom prst="rightBrace">
            <a:avLst>
              <a:gd name="adj1" fmla="val 43056"/>
              <a:gd name="adj2" fmla="val 52005"/>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E2BC17C7-2AD9-FD84-8CD9-9E42DE3C4463}"/>
              </a:ext>
            </a:extLst>
          </p:cNvPr>
          <p:cNvCxnSpPr>
            <a:cxnSpLocks/>
          </p:cNvCxnSpPr>
          <p:nvPr/>
        </p:nvCxnSpPr>
        <p:spPr>
          <a:xfrm>
            <a:off x="4819926" y="3408764"/>
            <a:ext cx="5801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6D0E98D-A8FC-C4C8-9F37-F831D50D386C}"/>
              </a:ext>
            </a:extLst>
          </p:cNvPr>
          <p:cNvCxnSpPr/>
          <p:nvPr/>
        </p:nvCxnSpPr>
        <p:spPr>
          <a:xfrm>
            <a:off x="4194048" y="4374392"/>
            <a:ext cx="123139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右大括号 38">
            <a:extLst>
              <a:ext uri="{FF2B5EF4-FFF2-40B4-BE49-F238E27FC236}">
                <a16:creationId xmlns:a16="http://schemas.microsoft.com/office/drawing/2014/main" id="{CCB9C8F8-02F9-9215-EF9C-020EF20DB818}"/>
              </a:ext>
            </a:extLst>
          </p:cNvPr>
          <p:cNvSpPr/>
          <p:nvPr/>
        </p:nvSpPr>
        <p:spPr>
          <a:xfrm>
            <a:off x="3817991" y="4061230"/>
            <a:ext cx="173990" cy="633460"/>
          </a:xfrm>
          <a:prstGeom prst="rightBrace">
            <a:avLst>
              <a:gd name="adj1" fmla="val 43056"/>
              <a:gd name="adj2" fmla="val 52005"/>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7FBC8F14-01E5-5F83-C2FD-C3BBBB2194F8}"/>
              </a:ext>
            </a:extLst>
          </p:cNvPr>
          <p:cNvCxnSpPr>
            <a:cxnSpLocks/>
          </p:cNvCxnSpPr>
          <p:nvPr/>
        </p:nvCxnSpPr>
        <p:spPr>
          <a:xfrm>
            <a:off x="4411325" y="2444707"/>
            <a:ext cx="101411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64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237459"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Beamforming Optimization</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13</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7D06B55-322F-53AF-DDBB-0C2E2FA70C82}"/>
              </a:ext>
            </a:extLst>
          </p:cNvPr>
          <p:cNvSpPr/>
          <p:nvPr/>
        </p:nvSpPr>
        <p:spPr>
          <a:xfrm>
            <a:off x="4349567" y="2290923"/>
            <a:ext cx="1793811" cy="1043695"/>
          </a:xfrm>
          <a:prstGeom prst="rect">
            <a:avLst/>
          </a:prstGeom>
          <a:solidFill>
            <a:schemeClr val="accent5">
              <a:lumMod val="20000"/>
              <a:lumOff val="80000"/>
              <a:alpha val="50196"/>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F8D1CA7-F2A7-B8C1-5C97-54FC0DF0668C}"/>
                  </a:ext>
                </a:extLst>
              </p:cNvPr>
              <p:cNvSpPr txBox="1"/>
              <p:nvPr/>
            </p:nvSpPr>
            <p:spPr>
              <a:xfrm>
                <a:off x="2784244" y="3495984"/>
                <a:ext cx="896976"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32@3</a:t>
                </a:r>
                <a14:m>
                  <m:oMath xmlns:m="http://schemas.openxmlformats.org/officeDocument/2006/math">
                    <m:r>
                      <a:rPr lang="en-US" altLang="zh-CN" sz="11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100" dirty="0">
                    <a:latin typeface="Times New Roman" panose="02020603050405020304" pitchFamily="18" charset="0"/>
                    <a:cs typeface="Times New Roman" panose="02020603050405020304" pitchFamily="18" charset="0"/>
                  </a:rPr>
                  <a:t>7</a:t>
                </a:r>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F8D1CA7-F2A7-B8C1-5C97-54FC0DF0668C}"/>
                  </a:ext>
                </a:extLst>
              </p:cNvPr>
              <p:cNvSpPr txBox="1">
                <a:spLocks noRot="1" noChangeAspect="1" noMove="1" noResize="1" noEditPoints="1" noAdjustHandles="1" noChangeArrowheads="1" noChangeShapeType="1" noTextEdit="1"/>
              </p:cNvSpPr>
              <p:nvPr/>
            </p:nvSpPr>
            <p:spPr>
              <a:xfrm>
                <a:off x="2784244" y="3495984"/>
                <a:ext cx="896976" cy="261610"/>
              </a:xfrm>
              <a:prstGeom prst="rect">
                <a:avLst/>
              </a:prstGeom>
              <a:blipFill>
                <a:blip r:embed="rId5"/>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D0D0D6-8697-7BFD-C4FC-D1D5CBB5EEA3}"/>
                  </a:ext>
                </a:extLst>
              </p:cNvPr>
              <p:cNvSpPr txBox="1"/>
              <p:nvPr/>
            </p:nvSpPr>
            <p:spPr>
              <a:xfrm>
                <a:off x="4819925" y="3476158"/>
                <a:ext cx="853811"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64@3</a:t>
                </a:r>
                <a14:m>
                  <m:oMath xmlns:m="http://schemas.openxmlformats.org/officeDocument/2006/math">
                    <m:r>
                      <a:rPr lang="en-US" altLang="zh-CN" sz="11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100" dirty="0">
                    <a:latin typeface="Times New Roman" panose="02020603050405020304" pitchFamily="18" charset="0"/>
                    <a:cs typeface="Times New Roman" panose="02020603050405020304" pitchFamily="18" charset="0"/>
                  </a:rPr>
                  <a:t>7</a:t>
                </a:r>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56D0D0D6-8697-7BFD-C4FC-D1D5CBB5EEA3}"/>
                  </a:ext>
                </a:extLst>
              </p:cNvPr>
              <p:cNvSpPr txBox="1">
                <a:spLocks noRot="1" noChangeAspect="1" noMove="1" noResize="1" noEditPoints="1" noAdjustHandles="1" noChangeArrowheads="1" noChangeShapeType="1" noTextEdit="1"/>
              </p:cNvSpPr>
              <p:nvPr/>
            </p:nvSpPr>
            <p:spPr>
              <a:xfrm>
                <a:off x="4819925" y="3476158"/>
                <a:ext cx="853811" cy="261610"/>
              </a:xfrm>
              <a:prstGeom prst="rect">
                <a:avLst/>
              </a:prstGeom>
              <a:blipFill>
                <a:blip r:embed="rId6"/>
                <a:stretch>
                  <a:fillRect b="-16279"/>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164C084A-C64D-6DE9-63C8-2AFF238CA2A6}"/>
              </a:ext>
            </a:extLst>
          </p:cNvPr>
          <p:cNvCxnSpPr>
            <a:cxnSpLocks/>
          </p:cNvCxnSpPr>
          <p:nvPr/>
        </p:nvCxnSpPr>
        <p:spPr>
          <a:xfrm flipV="1">
            <a:off x="7339468" y="2882402"/>
            <a:ext cx="492439" cy="39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3EB1913-DA81-7154-3E4C-61D608D3D3E7}"/>
              </a:ext>
            </a:extLst>
          </p:cNvPr>
          <p:cNvCxnSpPr>
            <a:cxnSpLocks/>
          </p:cNvCxnSpPr>
          <p:nvPr/>
        </p:nvCxnSpPr>
        <p:spPr>
          <a:xfrm>
            <a:off x="2087973" y="4790615"/>
            <a:ext cx="7866674" cy="6352"/>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F2A00A6D-4085-87D5-4E9E-133E6A3C5943}"/>
              </a:ext>
            </a:extLst>
          </p:cNvPr>
          <p:cNvCxnSpPr>
            <a:cxnSpLocks/>
          </p:cNvCxnSpPr>
          <p:nvPr/>
        </p:nvCxnSpPr>
        <p:spPr>
          <a:xfrm>
            <a:off x="2092167" y="4646700"/>
            <a:ext cx="0" cy="141879"/>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F2ADC20D-DA07-5571-B249-FB0BB3F684F9}"/>
              </a:ext>
            </a:extLst>
          </p:cNvPr>
          <p:cNvCxnSpPr>
            <a:cxnSpLocks/>
          </p:cNvCxnSpPr>
          <p:nvPr/>
        </p:nvCxnSpPr>
        <p:spPr>
          <a:xfrm>
            <a:off x="9949883" y="4655088"/>
            <a:ext cx="0" cy="141879"/>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2E31A9F4-5DC2-AB3E-FDEF-AE8314697DC1}"/>
              </a:ext>
            </a:extLst>
          </p:cNvPr>
          <p:cNvCxnSpPr>
            <a:cxnSpLocks/>
          </p:cNvCxnSpPr>
          <p:nvPr/>
        </p:nvCxnSpPr>
        <p:spPr>
          <a:xfrm>
            <a:off x="7563360" y="4655088"/>
            <a:ext cx="0" cy="141879"/>
          </a:xfrm>
          <a:prstGeom prst="line">
            <a:avLst/>
          </a:prstGeom>
          <a:ln w="127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678B184E-1C25-A85C-59CC-D1FA7E6F8B4B}"/>
              </a:ext>
            </a:extLst>
          </p:cNvPr>
          <p:cNvSpPr txBox="1"/>
          <p:nvPr/>
        </p:nvSpPr>
        <p:spPr>
          <a:xfrm>
            <a:off x="3628067" y="4523239"/>
            <a:ext cx="158252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Convolutional layers</a:t>
            </a:r>
            <a:endParaRPr lang="zh-CN" altLang="en-US" sz="12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5014DE8-2617-C848-347E-1A686B907CD4}"/>
              </a:ext>
            </a:extLst>
          </p:cNvPr>
          <p:cNvSpPr txBox="1"/>
          <p:nvPr/>
        </p:nvSpPr>
        <p:spPr>
          <a:xfrm>
            <a:off x="7851815" y="4509247"/>
            <a:ext cx="16129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Fully connected  layers</a:t>
            </a:r>
            <a:endParaRPr lang="zh-CN" altLang="en-US" sz="12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7B9B21BC-9C14-E73C-D7F9-CE63F2ABA89C}"/>
              </a:ext>
            </a:extLst>
          </p:cNvPr>
          <p:cNvSpPr txBox="1"/>
          <p:nvPr/>
        </p:nvSpPr>
        <p:spPr>
          <a:xfrm>
            <a:off x="7426577" y="3957487"/>
            <a:ext cx="127347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Input layer</a:t>
            </a:r>
            <a:r>
              <a:rPr lang="zh-CN" altLang="en-US" sz="900" dirty="0">
                <a:latin typeface="Times New Roman" panose="02020603050405020304" pitchFamily="18" charset="0"/>
                <a:cs typeface="Times New Roman" panose="02020603050405020304" pitchFamily="18" charset="0"/>
              </a:rPr>
              <a:t>∈</a:t>
            </a:r>
            <a:r>
              <a:rPr lang="en-US" altLang="zh-CN" sz="900" b="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900" b="1" kern="100" baseline="30000" dirty="0">
                <a:latin typeface="Times New Roman" panose="02020603050405020304" pitchFamily="18" charset="0"/>
                <a:ea typeface="等线" panose="02010600030101010101" pitchFamily="2" charset="-122"/>
                <a:cs typeface="Times New Roman" panose="02020603050405020304" pitchFamily="18" charset="0"/>
              </a:rPr>
              <a:t>64*3*7</a:t>
            </a:r>
            <a:endParaRPr lang="zh-CN" altLang="zh-CN" sz="9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45B6B54F-BE9C-C213-FFB4-0AB40704C89A}"/>
              </a:ext>
            </a:extLst>
          </p:cNvPr>
          <p:cNvSpPr txBox="1"/>
          <p:nvPr/>
        </p:nvSpPr>
        <p:spPr>
          <a:xfrm>
            <a:off x="8424688" y="3957309"/>
            <a:ext cx="1138517"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Hidden layer </a:t>
            </a:r>
            <a:r>
              <a:rPr lang="zh-CN" altLang="en-US" sz="900" dirty="0">
                <a:latin typeface="Times New Roman" panose="02020603050405020304" pitchFamily="18" charset="0"/>
                <a:cs typeface="Times New Roman" panose="02020603050405020304" pitchFamily="18" charset="0"/>
              </a:rPr>
              <a:t>∈</a:t>
            </a:r>
            <a:r>
              <a:rPr lang="en-US" altLang="zh-CN" sz="900" b="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900" b="1" kern="100" baseline="30000" dirty="0">
                <a:effectLst/>
                <a:latin typeface="Times New Roman" panose="02020603050405020304" pitchFamily="18" charset="0"/>
                <a:ea typeface="等线" panose="02010600030101010101" pitchFamily="2" charset="-122"/>
                <a:cs typeface="Times New Roman" panose="02020603050405020304" pitchFamily="18" charset="0"/>
              </a:rPr>
              <a:t>256</a:t>
            </a:r>
            <a:endParaRPr lang="zh-CN" altLang="zh-CN" sz="9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19282CE7-83A5-F49C-17F1-BA03BB2C2005}"/>
              </a:ext>
            </a:extLst>
          </p:cNvPr>
          <p:cNvSpPr txBox="1"/>
          <p:nvPr/>
        </p:nvSpPr>
        <p:spPr>
          <a:xfrm>
            <a:off x="9429808" y="3954965"/>
            <a:ext cx="1062794"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Output layer </a:t>
            </a:r>
            <a:r>
              <a:rPr lang="zh-CN" altLang="en-US" sz="900" dirty="0">
                <a:latin typeface="Times New Roman" panose="02020603050405020304" pitchFamily="18" charset="0"/>
                <a:cs typeface="Times New Roman" panose="02020603050405020304" pitchFamily="18" charset="0"/>
              </a:rPr>
              <a:t>∈</a:t>
            </a:r>
            <a:r>
              <a:rPr lang="en-US" altLang="zh-CN" sz="900" b="1" kern="100" dirty="0">
                <a:effectLst/>
                <a:latin typeface="Times New Roman" panose="02020603050405020304" pitchFamily="18" charset="0"/>
                <a:ea typeface="等线" panose="02010600030101010101" pitchFamily="2" charset="-122"/>
                <a:cs typeface="Times New Roman" panose="02020603050405020304" pitchFamily="18" charset="0"/>
              </a:rPr>
              <a:t>R</a:t>
            </a:r>
            <a:r>
              <a:rPr lang="en-US" altLang="zh-CN" sz="900" b="1" kern="100" baseline="30000" dirty="0">
                <a:latin typeface="Times New Roman" panose="02020603050405020304" pitchFamily="18" charset="0"/>
                <a:ea typeface="等线" panose="02010600030101010101" pitchFamily="2" charset="-122"/>
                <a:cs typeface="Times New Roman" panose="02020603050405020304" pitchFamily="18" charset="0"/>
              </a:rPr>
              <a:t>16</a:t>
            </a:r>
            <a:endParaRPr lang="zh-CN" altLang="zh-CN" sz="900" b="1" kern="1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7BA85250-EF1F-E239-5D50-F786E939A8E8}"/>
              </a:ext>
            </a:extLst>
          </p:cNvPr>
          <p:cNvSpPr/>
          <p:nvPr/>
        </p:nvSpPr>
        <p:spPr>
          <a:xfrm>
            <a:off x="3618818" y="2641096"/>
            <a:ext cx="202034" cy="212536"/>
          </a:xfrm>
          <a:prstGeom prst="rect">
            <a:avLst/>
          </a:prstGeom>
          <a:solidFill>
            <a:srgbClr val="FF7C80"/>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786D11E-0CE6-10CE-CF77-5ADF0E1B7499}"/>
              </a:ext>
            </a:extLst>
          </p:cNvPr>
          <p:cNvSpPr/>
          <p:nvPr/>
        </p:nvSpPr>
        <p:spPr>
          <a:xfrm>
            <a:off x="3678939" y="2706401"/>
            <a:ext cx="202034" cy="212536"/>
          </a:xfrm>
          <a:prstGeom prst="rect">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230F045-204C-9D99-2FC1-649DBA7B3464}"/>
              </a:ext>
            </a:extLst>
          </p:cNvPr>
          <p:cNvSpPr txBox="1"/>
          <p:nvPr/>
        </p:nvSpPr>
        <p:spPr>
          <a:xfrm>
            <a:off x="2483514" y="4375865"/>
            <a:ext cx="980810"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 maps</a:t>
            </a:r>
            <a:endParaRPr lang="zh-CN" altLang="en-US" sz="11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A270C9F6-FA7B-428C-BF64-58A0FBFE4A71}"/>
              </a:ext>
            </a:extLst>
          </p:cNvPr>
          <p:cNvSpPr txBox="1"/>
          <p:nvPr/>
        </p:nvSpPr>
        <p:spPr>
          <a:xfrm>
            <a:off x="3477629" y="2945849"/>
            <a:ext cx="567784" cy="261610"/>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Kernel</a:t>
            </a: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E069A63-C92D-A088-FFE2-C15C7B4094C4}"/>
                  </a:ext>
                </a:extLst>
              </p:cNvPr>
              <p:cNvSpPr txBox="1"/>
              <p:nvPr/>
            </p:nvSpPr>
            <p:spPr>
              <a:xfrm>
                <a:off x="3283555" y="2333979"/>
                <a:ext cx="894436"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K</a:t>
                </a:r>
                <a14:m>
                  <m:oMath xmlns:m="http://schemas.openxmlformats.org/officeDocument/2006/math">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000" dirty="0">
                    <a:latin typeface="Times New Roman" panose="02020603050405020304" pitchFamily="18" charset="0"/>
                    <a:cs typeface="Times New Roman" panose="02020603050405020304" pitchFamily="18" charset="0"/>
                  </a:rPr>
                  <a:t>max(N,M)</a:t>
                </a:r>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6E069A63-C92D-A088-FFE2-C15C7B4094C4}"/>
                  </a:ext>
                </a:extLst>
              </p:cNvPr>
              <p:cNvSpPr txBox="1">
                <a:spLocks noRot="1" noChangeAspect="1" noMove="1" noResize="1" noEditPoints="1" noAdjustHandles="1" noChangeArrowheads="1" noChangeShapeType="1" noTextEdit="1"/>
              </p:cNvSpPr>
              <p:nvPr/>
            </p:nvSpPr>
            <p:spPr>
              <a:xfrm>
                <a:off x="3283555" y="2333979"/>
                <a:ext cx="894436" cy="246221"/>
              </a:xfrm>
              <a:prstGeom prst="rect">
                <a:avLst/>
              </a:prstGeom>
              <a:blipFill>
                <a:blip r:embed="rId7"/>
                <a:stretch>
                  <a:fillRect r="-4795" b="-12500"/>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74501492-6A0C-C35F-FB11-DB97B439F1BE}"/>
              </a:ext>
            </a:extLst>
          </p:cNvPr>
          <p:cNvSpPr/>
          <p:nvPr/>
        </p:nvSpPr>
        <p:spPr>
          <a:xfrm>
            <a:off x="5576581" y="2554237"/>
            <a:ext cx="202034" cy="212536"/>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EC42B72-8FC6-4799-1799-10A3DC4F2EE8}"/>
              </a:ext>
            </a:extLst>
          </p:cNvPr>
          <p:cNvSpPr/>
          <p:nvPr/>
        </p:nvSpPr>
        <p:spPr>
          <a:xfrm>
            <a:off x="5631104" y="2607338"/>
            <a:ext cx="202034" cy="212536"/>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6BC08A7-F25D-99B2-2386-65ED1D72A13D}"/>
              </a:ext>
            </a:extLst>
          </p:cNvPr>
          <p:cNvSpPr/>
          <p:nvPr/>
        </p:nvSpPr>
        <p:spPr>
          <a:xfrm>
            <a:off x="5691225" y="2672643"/>
            <a:ext cx="202034" cy="212536"/>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C9D0518-99F0-85F7-8D66-FB4ED5DD296A}"/>
              </a:ext>
            </a:extLst>
          </p:cNvPr>
          <p:cNvSpPr txBox="1"/>
          <p:nvPr/>
        </p:nvSpPr>
        <p:spPr>
          <a:xfrm>
            <a:off x="5496763" y="2942398"/>
            <a:ext cx="567784" cy="261610"/>
          </a:xfrm>
          <a:prstGeom prst="rect">
            <a:avLst/>
          </a:prstGeom>
          <a:noFill/>
        </p:spPr>
        <p:txBody>
          <a:bodyPr wrap="square" rtlCol="0">
            <a:spAutoFit/>
          </a:bodyPr>
          <a:lstStyle/>
          <a:p>
            <a:r>
              <a:rPr lang="en-US" altLang="zh-CN" sz="1050" dirty="0">
                <a:latin typeface="Times New Roman" panose="02020603050405020304" pitchFamily="18" charset="0"/>
                <a:cs typeface="Times New Roman" panose="02020603050405020304" pitchFamily="18" charset="0"/>
              </a:rPr>
              <a:t>Kernel</a:t>
            </a: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B700AF4D-1C62-FF37-15F8-DE7C2BA490C7}"/>
                  </a:ext>
                </a:extLst>
              </p:cNvPr>
              <p:cNvSpPr txBox="1"/>
              <p:nvPr/>
            </p:nvSpPr>
            <p:spPr>
              <a:xfrm>
                <a:off x="5503122" y="2313076"/>
                <a:ext cx="530617"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3</a:t>
                </a:r>
                <a14:m>
                  <m:oMath xmlns:m="http://schemas.openxmlformats.org/officeDocument/2006/math">
                    <m:r>
                      <a:rPr lang="en-US" altLang="zh-CN" sz="11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100" dirty="0">
                    <a:latin typeface="Times New Roman" panose="02020603050405020304" pitchFamily="18" charset="0"/>
                    <a:cs typeface="Times New Roman" panose="02020603050405020304" pitchFamily="18" charset="0"/>
                  </a:rPr>
                  <a:t>3</a:t>
                </a:r>
                <a:endParaRPr lang="zh-CN" altLang="en-US" sz="1100"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B700AF4D-1C62-FF37-15F8-DE7C2BA490C7}"/>
                  </a:ext>
                </a:extLst>
              </p:cNvPr>
              <p:cNvSpPr txBox="1">
                <a:spLocks noRot="1" noChangeAspect="1" noMove="1" noResize="1" noEditPoints="1" noAdjustHandles="1" noChangeArrowheads="1" noChangeShapeType="1" noTextEdit="1"/>
              </p:cNvSpPr>
              <p:nvPr/>
            </p:nvSpPr>
            <p:spPr>
              <a:xfrm>
                <a:off x="5503122" y="2313076"/>
                <a:ext cx="530617" cy="261610"/>
              </a:xfrm>
              <a:prstGeom prst="rect">
                <a:avLst/>
              </a:prstGeom>
              <a:blipFill>
                <a:blip r:embed="rId8"/>
                <a:stretch>
                  <a:fillRect b="-16279"/>
                </a:stretch>
              </a:blipFill>
            </p:spPr>
            <p:txBody>
              <a:bodyPr/>
              <a:lstStyle/>
              <a:p>
                <a:r>
                  <a:rPr lang="zh-CN" altLang="en-US">
                    <a:noFill/>
                  </a:rPr>
                  <a:t> </a:t>
                </a:r>
              </a:p>
            </p:txBody>
          </p:sp>
        </mc:Fallback>
      </mc:AlternateContent>
      <p:sp>
        <p:nvSpPr>
          <p:cNvPr id="44" name="矩形 43">
            <a:extLst>
              <a:ext uri="{FF2B5EF4-FFF2-40B4-BE49-F238E27FC236}">
                <a16:creationId xmlns:a16="http://schemas.microsoft.com/office/drawing/2014/main" id="{E4A189A4-7D9B-B655-AAF8-585A0BB9C144}"/>
              </a:ext>
            </a:extLst>
          </p:cNvPr>
          <p:cNvSpPr/>
          <p:nvPr/>
        </p:nvSpPr>
        <p:spPr>
          <a:xfrm>
            <a:off x="5751346" y="2725117"/>
            <a:ext cx="202034" cy="212536"/>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C5FF2D3-023E-B1E0-FE60-088CB78893A9}"/>
              </a:ext>
            </a:extLst>
          </p:cNvPr>
          <p:cNvSpPr/>
          <p:nvPr/>
        </p:nvSpPr>
        <p:spPr>
          <a:xfrm>
            <a:off x="5815819" y="2784119"/>
            <a:ext cx="202034" cy="212536"/>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6744F30-A710-952E-AA0C-47F47CDFC0E7}"/>
                  </a:ext>
                </a:extLst>
              </p:cNvPr>
              <p:cNvSpPr txBox="1"/>
              <p:nvPr/>
            </p:nvSpPr>
            <p:spPr>
              <a:xfrm>
                <a:off x="5303088" y="2625022"/>
                <a:ext cx="19396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B6744F30-A710-952E-AA0C-47F47CDFC0E7}"/>
                  </a:ext>
                </a:extLst>
              </p:cNvPr>
              <p:cNvSpPr txBox="1">
                <a:spLocks noRot="1" noChangeAspect="1" noMove="1" noResize="1" noEditPoints="1" noAdjustHandles="1" noChangeArrowheads="1" noChangeShapeType="1" noTextEdit="1"/>
              </p:cNvSpPr>
              <p:nvPr/>
            </p:nvSpPr>
            <p:spPr>
              <a:xfrm>
                <a:off x="5303088" y="2625022"/>
                <a:ext cx="193964" cy="307777"/>
              </a:xfrm>
              <a:prstGeom prst="rect">
                <a:avLst/>
              </a:prstGeom>
              <a:blipFill>
                <a:blip r:embed="rId9"/>
                <a:stretch>
                  <a:fillRect l="-15625" r="-12500"/>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35BE62B9-DF03-7E42-742F-829ED7B66DF7}"/>
              </a:ext>
            </a:extLst>
          </p:cNvPr>
          <p:cNvSpPr txBox="1"/>
          <p:nvPr/>
        </p:nvSpPr>
        <p:spPr>
          <a:xfrm>
            <a:off x="7286920" y="2669077"/>
            <a:ext cx="592183"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Flatten</a:t>
            </a:r>
            <a:endParaRPr lang="zh-CN" altLang="en-US" sz="10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05FBD82D-0CFB-7AC4-39D1-1CDD86B62585}"/>
              </a:ext>
            </a:extLst>
          </p:cNvPr>
          <p:cNvSpPr txBox="1"/>
          <p:nvPr/>
        </p:nvSpPr>
        <p:spPr>
          <a:xfrm>
            <a:off x="3443096" y="3721335"/>
            <a:ext cx="991506" cy="246221"/>
          </a:xfrm>
          <a:prstGeom prst="rect">
            <a:avLst/>
          </a:prstGeom>
          <a:noFill/>
        </p:spPr>
        <p:txBody>
          <a:bodyPr wrap="square" rtlCol="0">
            <a:spAutoFit/>
          </a:bodyPr>
          <a:lstStyle/>
          <a:p>
            <a:r>
              <a:rPr lang="en-US" altLang="zh-CN" sz="1000" dirty="0" err="1">
                <a:latin typeface="Times New Roman" panose="02020603050405020304" pitchFamily="18" charset="0"/>
                <a:cs typeface="Times New Roman" panose="02020603050405020304" pitchFamily="18" charset="0"/>
              </a:rPr>
              <a:t>LeakyReLU</a:t>
            </a:r>
            <a:endParaRPr lang="zh-CN" altLang="en-US" sz="10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5FA44F66-B53D-5B5B-01FB-07A2799F20ED}"/>
              </a:ext>
            </a:extLst>
          </p:cNvPr>
          <p:cNvSpPr txBox="1"/>
          <p:nvPr/>
        </p:nvSpPr>
        <p:spPr>
          <a:xfrm>
            <a:off x="5493821" y="3697597"/>
            <a:ext cx="853575" cy="246221"/>
          </a:xfrm>
          <a:prstGeom prst="rect">
            <a:avLst/>
          </a:prstGeom>
          <a:noFill/>
        </p:spPr>
        <p:txBody>
          <a:bodyPr wrap="square" rtlCol="0">
            <a:spAutoFit/>
          </a:bodyPr>
          <a:lstStyle/>
          <a:p>
            <a:r>
              <a:rPr lang="en-US" altLang="zh-CN" sz="1000" dirty="0" err="1">
                <a:latin typeface="Times New Roman" panose="02020603050405020304" pitchFamily="18" charset="0"/>
                <a:cs typeface="Times New Roman" panose="02020603050405020304" pitchFamily="18" charset="0"/>
              </a:rPr>
              <a:t>LeakyReLU</a:t>
            </a:r>
            <a:endParaRPr lang="zh-CN" altLang="en-US" sz="1000" dirty="0">
              <a:latin typeface="Times New Roman" panose="02020603050405020304" pitchFamily="18" charset="0"/>
              <a:cs typeface="Times New Roman" panose="02020603050405020304" pitchFamily="18" charset="0"/>
            </a:endParaRPr>
          </a:p>
        </p:txBody>
      </p:sp>
      <p:sp>
        <p:nvSpPr>
          <p:cNvPr id="50" name="立方体 49">
            <a:extLst>
              <a:ext uri="{FF2B5EF4-FFF2-40B4-BE49-F238E27FC236}">
                <a16:creationId xmlns:a16="http://schemas.microsoft.com/office/drawing/2014/main" id="{ED5B0E05-D6CE-315F-FE94-D55D1B0CA6CC}"/>
              </a:ext>
            </a:extLst>
          </p:cNvPr>
          <p:cNvSpPr/>
          <p:nvPr/>
        </p:nvSpPr>
        <p:spPr>
          <a:xfrm>
            <a:off x="2782973" y="3758227"/>
            <a:ext cx="703075" cy="432840"/>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立方体 50">
            <a:extLst>
              <a:ext uri="{FF2B5EF4-FFF2-40B4-BE49-F238E27FC236}">
                <a16:creationId xmlns:a16="http://schemas.microsoft.com/office/drawing/2014/main" id="{9CBCE056-8FAF-FC6E-F349-9532B5AC0531}"/>
              </a:ext>
            </a:extLst>
          </p:cNvPr>
          <p:cNvSpPr/>
          <p:nvPr/>
        </p:nvSpPr>
        <p:spPr>
          <a:xfrm>
            <a:off x="2730527" y="3812146"/>
            <a:ext cx="703075" cy="432840"/>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立方体 51">
            <a:extLst>
              <a:ext uri="{FF2B5EF4-FFF2-40B4-BE49-F238E27FC236}">
                <a16:creationId xmlns:a16="http://schemas.microsoft.com/office/drawing/2014/main" id="{02AFC6B1-AD52-BCDB-6D96-96B9846A8E37}"/>
              </a:ext>
            </a:extLst>
          </p:cNvPr>
          <p:cNvSpPr/>
          <p:nvPr/>
        </p:nvSpPr>
        <p:spPr>
          <a:xfrm>
            <a:off x="2677084" y="3864096"/>
            <a:ext cx="703075" cy="432840"/>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立方体 52">
            <a:extLst>
              <a:ext uri="{FF2B5EF4-FFF2-40B4-BE49-F238E27FC236}">
                <a16:creationId xmlns:a16="http://schemas.microsoft.com/office/drawing/2014/main" id="{D7CDC25A-0B63-145F-7490-9E642543CB95}"/>
              </a:ext>
            </a:extLst>
          </p:cNvPr>
          <p:cNvSpPr/>
          <p:nvPr/>
        </p:nvSpPr>
        <p:spPr>
          <a:xfrm>
            <a:off x="2628688" y="3917131"/>
            <a:ext cx="703075" cy="432840"/>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立方体 53">
            <a:extLst>
              <a:ext uri="{FF2B5EF4-FFF2-40B4-BE49-F238E27FC236}">
                <a16:creationId xmlns:a16="http://schemas.microsoft.com/office/drawing/2014/main" id="{33FF9D18-A325-789B-D960-B6765A615324}"/>
              </a:ext>
            </a:extLst>
          </p:cNvPr>
          <p:cNvSpPr/>
          <p:nvPr/>
        </p:nvSpPr>
        <p:spPr>
          <a:xfrm>
            <a:off x="2575736" y="3969354"/>
            <a:ext cx="703075" cy="432840"/>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立方体 54">
            <a:extLst>
              <a:ext uri="{FF2B5EF4-FFF2-40B4-BE49-F238E27FC236}">
                <a16:creationId xmlns:a16="http://schemas.microsoft.com/office/drawing/2014/main" id="{E1E4A07E-17EA-C150-E9C0-30521A987E0D}"/>
              </a:ext>
            </a:extLst>
          </p:cNvPr>
          <p:cNvSpPr/>
          <p:nvPr/>
        </p:nvSpPr>
        <p:spPr>
          <a:xfrm>
            <a:off x="4841244" y="3734453"/>
            <a:ext cx="703075" cy="432840"/>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立方体 55">
            <a:extLst>
              <a:ext uri="{FF2B5EF4-FFF2-40B4-BE49-F238E27FC236}">
                <a16:creationId xmlns:a16="http://schemas.microsoft.com/office/drawing/2014/main" id="{56B2EC6D-430B-1AD2-404B-26B0A2E3C0FD}"/>
              </a:ext>
            </a:extLst>
          </p:cNvPr>
          <p:cNvSpPr/>
          <p:nvPr/>
        </p:nvSpPr>
        <p:spPr>
          <a:xfrm>
            <a:off x="4789475" y="3786042"/>
            <a:ext cx="703075" cy="432840"/>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立方体 56">
            <a:extLst>
              <a:ext uri="{FF2B5EF4-FFF2-40B4-BE49-F238E27FC236}">
                <a16:creationId xmlns:a16="http://schemas.microsoft.com/office/drawing/2014/main" id="{9669A903-E249-FB59-B967-9B2ADD6BDD96}"/>
              </a:ext>
            </a:extLst>
          </p:cNvPr>
          <p:cNvSpPr/>
          <p:nvPr/>
        </p:nvSpPr>
        <p:spPr>
          <a:xfrm>
            <a:off x="4734783" y="3839426"/>
            <a:ext cx="703075" cy="432840"/>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立方体 57">
            <a:extLst>
              <a:ext uri="{FF2B5EF4-FFF2-40B4-BE49-F238E27FC236}">
                <a16:creationId xmlns:a16="http://schemas.microsoft.com/office/drawing/2014/main" id="{CBB710AB-6B7B-BE61-E5B8-79553F57F740}"/>
              </a:ext>
            </a:extLst>
          </p:cNvPr>
          <p:cNvSpPr/>
          <p:nvPr/>
        </p:nvSpPr>
        <p:spPr>
          <a:xfrm>
            <a:off x="4679548" y="3894820"/>
            <a:ext cx="703075" cy="432840"/>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立方体 58">
            <a:extLst>
              <a:ext uri="{FF2B5EF4-FFF2-40B4-BE49-F238E27FC236}">
                <a16:creationId xmlns:a16="http://schemas.microsoft.com/office/drawing/2014/main" id="{71940C43-72AC-07A2-E3E5-30FD2F2DD742}"/>
              </a:ext>
            </a:extLst>
          </p:cNvPr>
          <p:cNvSpPr/>
          <p:nvPr/>
        </p:nvSpPr>
        <p:spPr>
          <a:xfrm>
            <a:off x="4624958" y="3950074"/>
            <a:ext cx="703075" cy="432840"/>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a:extLst>
              <a:ext uri="{FF2B5EF4-FFF2-40B4-BE49-F238E27FC236}">
                <a16:creationId xmlns:a16="http://schemas.microsoft.com/office/drawing/2014/main" id="{27F73F0E-91B3-E53B-0429-62731E9A1B00}"/>
              </a:ext>
            </a:extLst>
          </p:cNvPr>
          <p:cNvSpPr txBox="1"/>
          <p:nvPr/>
        </p:nvSpPr>
        <p:spPr>
          <a:xfrm>
            <a:off x="1397895" y="2767271"/>
            <a:ext cx="424905" cy="276999"/>
          </a:xfrm>
          <a:prstGeom prst="rect">
            <a:avLst/>
          </a:prstGeom>
          <a:solidFill>
            <a:schemeClr val="accent4">
              <a:lumMod val="20000"/>
              <a:lumOff val="80000"/>
            </a:schemeClr>
          </a:solidFill>
          <a:ln w="12700">
            <a:solidFill>
              <a:schemeClr val="accent4">
                <a:lumMod val="40000"/>
                <a:lumOff val="60000"/>
              </a:schemeClr>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CSI</a:t>
            </a:r>
            <a:endParaRPr lang="zh-CN" altLang="en-US" sz="12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4DD96F9-E9FD-6213-316A-4765F6A6219F}"/>
              </a:ext>
            </a:extLst>
          </p:cNvPr>
          <p:cNvSpPr txBox="1"/>
          <p:nvPr/>
        </p:nvSpPr>
        <p:spPr>
          <a:xfrm>
            <a:off x="1366205" y="3039359"/>
            <a:ext cx="4555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Input</a:t>
            </a:r>
            <a:endParaRPr lang="zh-CN" altLang="en-US" sz="1000"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46C7E616-849E-74A1-0C81-5AC66C490307}"/>
              </a:ext>
            </a:extLst>
          </p:cNvPr>
          <p:cNvSpPr txBox="1"/>
          <p:nvPr/>
        </p:nvSpPr>
        <p:spPr>
          <a:xfrm>
            <a:off x="10352026" y="2737211"/>
            <a:ext cx="1042414" cy="276999"/>
          </a:xfrm>
          <a:prstGeom prst="rect">
            <a:avLst/>
          </a:prstGeom>
          <a:solidFill>
            <a:schemeClr val="accent4">
              <a:lumMod val="20000"/>
              <a:lumOff val="80000"/>
            </a:schemeClr>
          </a:solidFill>
          <a:ln w="12700">
            <a:solidFill>
              <a:schemeClr val="accent4">
                <a:lumMod val="60000"/>
                <a:lumOff val="40000"/>
              </a:schemeClr>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Beamforming</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CB505C58-8B24-EB0A-7076-867BE9A474A4}"/>
              </a:ext>
            </a:extLst>
          </p:cNvPr>
          <p:cNvSpPr txBox="1"/>
          <p:nvPr/>
        </p:nvSpPr>
        <p:spPr>
          <a:xfrm>
            <a:off x="10602966" y="3017207"/>
            <a:ext cx="54053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Output</a:t>
            </a:r>
            <a:endParaRPr lang="zh-CN" altLang="en-US" sz="1000" dirty="0">
              <a:latin typeface="Times New Roman" panose="02020603050405020304" pitchFamily="18" charset="0"/>
              <a:cs typeface="Times New Roman" panose="02020603050405020304" pitchFamily="18" charset="0"/>
            </a:endParaRPr>
          </a:p>
        </p:txBody>
      </p:sp>
      <p:cxnSp>
        <p:nvCxnSpPr>
          <p:cNvPr id="64" name="直接箭头连接符 63">
            <a:extLst>
              <a:ext uri="{FF2B5EF4-FFF2-40B4-BE49-F238E27FC236}">
                <a16:creationId xmlns:a16="http://schemas.microsoft.com/office/drawing/2014/main" id="{89B3F41B-6A18-9429-4D14-FDD734387AA2}"/>
              </a:ext>
            </a:extLst>
          </p:cNvPr>
          <p:cNvCxnSpPr>
            <a:cxnSpLocks/>
            <a:stCxn id="60" idx="3"/>
            <a:endCxn id="71" idx="2"/>
          </p:cNvCxnSpPr>
          <p:nvPr/>
        </p:nvCxnSpPr>
        <p:spPr>
          <a:xfrm flipV="1">
            <a:off x="1822800" y="2899948"/>
            <a:ext cx="650452" cy="582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147A3047-8937-68FA-8D9A-2AB33EBD0757}"/>
              </a:ext>
            </a:extLst>
          </p:cNvPr>
          <p:cNvCxnSpPr>
            <a:cxnSpLocks/>
          </p:cNvCxnSpPr>
          <p:nvPr/>
        </p:nvCxnSpPr>
        <p:spPr>
          <a:xfrm>
            <a:off x="9800608" y="2902346"/>
            <a:ext cx="492437" cy="11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6" name="文本框 65">
            <a:extLst>
              <a:ext uri="{FF2B5EF4-FFF2-40B4-BE49-F238E27FC236}">
                <a16:creationId xmlns:a16="http://schemas.microsoft.com/office/drawing/2014/main" id="{720BEE66-08BA-C388-6A98-EC97D24C2C1C}"/>
              </a:ext>
            </a:extLst>
          </p:cNvPr>
          <p:cNvSpPr txBox="1"/>
          <p:nvPr/>
        </p:nvSpPr>
        <p:spPr>
          <a:xfrm>
            <a:off x="1881031" y="2672643"/>
            <a:ext cx="42490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Real</a:t>
            </a:r>
            <a:endParaRPr lang="zh-CN" altLang="en-US" sz="10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41E7923C-0AD3-4642-7721-F69413E3DF24}"/>
              </a:ext>
            </a:extLst>
          </p:cNvPr>
          <p:cNvSpPr txBox="1"/>
          <p:nvPr/>
        </p:nvSpPr>
        <p:spPr>
          <a:xfrm>
            <a:off x="1858999" y="2881225"/>
            <a:ext cx="462192" cy="246221"/>
          </a:xfrm>
          <a:prstGeom prst="rect">
            <a:avLst/>
          </a:prstGeom>
          <a:noFill/>
        </p:spPr>
        <p:txBody>
          <a:bodyPr wrap="square" rtlCol="0">
            <a:spAutoFit/>
          </a:bodyPr>
          <a:lstStyle/>
          <a:p>
            <a:r>
              <a:rPr lang="en-US" altLang="zh-CN" sz="1000" dirty="0" err="1">
                <a:latin typeface="Times New Roman" panose="02020603050405020304" pitchFamily="18" charset="0"/>
                <a:cs typeface="Times New Roman" panose="02020603050405020304" pitchFamily="18" charset="0"/>
              </a:rPr>
              <a:t>Imag</a:t>
            </a:r>
            <a:endParaRPr lang="zh-CN" altLang="en-US" sz="10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5F9EB7B2-02F9-B8FB-554A-5F0CA72E2F02}"/>
              </a:ext>
            </a:extLst>
          </p:cNvPr>
          <p:cNvSpPr txBox="1"/>
          <p:nvPr/>
        </p:nvSpPr>
        <p:spPr>
          <a:xfrm>
            <a:off x="9704337" y="2657122"/>
            <a:ext cx="697843"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Complex</a:t>
            </a:r>
            <a:endParaRPr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A104C57C-5001-E848-9A30-E079154BF576}"/>
                  </a:ext>
                </a:extLst>
              </p:cNvPr>
              <p:cNvSpPr txBox="1"/>
              <p:nvPr/>
            </p:nvSpPr>
            <p:spPr>
              <a:xfrm>
                <a:off x="1199361" y="2525807"/>
                <a:ext cx="102679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K</a:t>
                </a:r>
                <a14:m>
                  <m:oMath xmlns:m="http://schemas.openxmlformats.org/officeDocument/2006/math">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N</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A104C57C-5001-E848-9A30-E079154BF576}"/>
                  </a:ext>
                </a:extLst>
              </p:cNvPr>
              <p:cNvSpPr txBox="1">
                <a:spLocks noRot="1" noChangeAspect="1" noMove="1" noResize="1" noEditPoints="1" noAdjustHandles="1" noChangeArrowheads="1" noChangeShapeType="1" noTextEdit="1"/>
              </p:cNvSpPr>
              <p:nvPr/>
            </p:nvSpPr>
            <p:spPr>
              <a:xfrm>
                <a:off x="1199361" y="2525807"/>
                <a:ext cx="1026792" cy="246221"/>
              </a:xfrm>
              <a:prstGeom prst="rect">
                <a:avLst/>
              </a:prstGeom>
              <a:blipFill>
                <a:blip r:embed="rId10"/>
                <a:stretch>
                  <a:fillRect b="-12195"/>
                </a:stretch>
              </a:blipFill>
            </p:spPr>
            <p:txBody>
              <a:bodyPr/>
              <a:lstStyle/>
              <a:p>
                <a:r>
                  <a:rPr lang="zh-CN" altLang="en-US">
                    <a:noFill/>
                  </a:rPr>
                  <a:t> </a:t>
                </a:r>
              </a:p>
            </p:txBody>
          </p:sp>
        </mc:Fallback>
      </mc:AlternateContent>
      <p:sp>
        <p:nvSpPr>
          <p:cNvPr id="70" name="立方体 69">
            <a:extLst>
              <a:ext uri="{FF2B5EF4-FFF2-40B4-BE49-F238E27FC236}">
                <a16:creationId xmlns:a16="http://schemas.microsoft.com/office/drawing/2014/main" id="{52DDCE04-6AEC-D99C-5EEC-F1D4353430BC}"/>
              </a:ext>
            </a:extLst>
          </p:cNvPr>
          <p:cNvSpPr/>
          <p:nvPr/>
        </p:nvSpPr>
        <p:spPr>
          <a:xfrm>
            <a:off x="2540400" y="2580257"/>
            <a:ext cx="482854" cy="435311"/>
          </a:xfrm>
          <a:prstGeom prst="cube">
            <a:avLst>
              <a:gd name="adj" fmla="val 16132"/>
            </a:avLst>
          </a:prstGeom>
          <a:solidFill>
            <a:srgbClr val="FF7C80"/>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立方体 70">
            <a:extLst>
              <a:ext uri="{FF2B5EF4-FFF2-40B4-BE49-F238E27FC236}">
                <a16:creationId xmlns:a16="http://schemas.microsoft.com/office/drawing/2014/main" id="{EFFF0D39-0283-F41D-52FE-9D451032ACDD}"/>
              </a:ext>
            </a:extLst>
          </p:cNvPr>
          <p:cNvSpPr/>
          <p:nvPr/>
        </p:nvSpPr>
        <p:spPr>
          <a:xfrm>
            <a:off x="2473252" y="2647180"/>
            <a:ext cx="482854" cy="435311"/>
          </a:xfrm>
          <a:prstGeom prst="cube">
            <a:avLst>
              <a:gd name="adj" fmla="val 16132"/>
            </a:avLst>
          </a:prstGeom>
          <a:solidFill>
            <a:srgbClr val="8FAADC"/>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32636067-EE55-F4AD-077D-E614F454C8A3}"/>
              </a:ext>
            </a:extLst>
          </p:cNvPr>
          <p:cNvSpPr txBox="1"/>
          <p:nvPr/>
        </p:nvSpPr>
        <p:spPr>
          <a:xfrm>
            <a:off x="2488326" y="2792787"/>
            <a:ext cx="399817" cy="230832"/>
          </a:xfrm>
          <a:prstGeom prst="rect">
            <a:avLst/>
          </a:prstGeom>
          <a:noFill/>
          <a:ln>
            <a:noFill/>
          </a:ln>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Real</a:t>
            </a:r>
            <a:endParaRPr lang="zh-CN" altLang="en-US" sz="900"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7DA9B6DD-5BAD-3C52-69DA-5E5F5A37E379}"/>
              </a:ext>
            </a:extLst>
          </p:cNvPr>
          <p:cNvSpPr txBox="1"/>
          <p:nvPr/>
        </p:nvSpPr>
        <p:spPr>
          <a:xfrm>
            <a:off x="2880801" y="3029818"/>
            <a:ext cx="421910" cy="230832"/>
          </a:xfrm>
          <a:prstGeom prst="rect">
            <a:avLst/>
          </a:prstGeom>
          <a:noFill/>
        </p:spPr>
        <p:txBody>
          <a:bodyPr wrap="none" rtlCol="0">
            <a:spAutoFit/>
          </a:bodyPr>
          <a:lstStyle/>
          <a:p>
            <a:r>
              <a:rPr lang="en-US" altLang="zh-CN" sz="900" dirty="0" err="1">
                <a:latin typeface="Times New Roman" panose="02020603050405020304" pitchFamily="18" charset="0"/>
                <a:cs typeface="Times New Roman" panose="02020603050405020304" pitchFamily="18" charset="0"/>
              </a:rPr>
              <a:t>Imag</a:t>
            </a:r>
            <a:endParaRPr lang="zh-CN" altLang="en-US" sz="9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051D2B29-9E80-8DD5-BB62-D2F5E58C130C}"/>
                  </a:ext>
                </a:extLst>
              </p:cNvPr>
              <p:cNvSpPr txBox="1"/>
              <p:nvPr/>
            </p:nvSpPr>
            <p:spPr>
              <a:xfrm>
                <a:off x="2262059" y="2339121"/>
                <a:ext cx="117350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2@K</a:t>
                </a:r>
                <a14:m>
                  <m:oMath xmlns:m="http://schemas.openxmlformats.org/officeDocument/2006/math">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N</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m:t>
                    </m:r>
                    <m:r>
                      <a:rPr lang="en-US" altLang="zh-CN" sz="1000"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4" name="文本框 73">
                <a:extLst>
                  <a:ext uri="{FF2B5EF4-FFF2-40B4-BE49-F238E27FC236}">
                    <a16:creationId xmlns:a16="http://schemas.microsoft.com/office/drawing/2014/main" id="{051D2B29-9E80-8DD5-BB62-D2F5E58C130C}"/>
                  </a:ext>
                </a:extLst>
              </p:cNvPr>
              <p:cNvSpPr txBox="1">
                <a:spLocks noRot="1" noChangeAspect="1" noMove="1" noResize="1" noEditPoints="1" noAdjustHandles="1" noChangeArrowheads="1" noChangeShapeType="1" noTextEdit="1"/>
              </p:cNvSpPr>
              <p:nvPr/>
            </p:nvSpPr>
            <p:spPr>
              <a:xfrm>
                <a:off x="2262059" y="2339121"/>
                <a:ext cx="1173508" cy="246221"/>
              </a:xfrm>
              <a:prstGeom prst="rect">
                <a:avLst/>
              </a:prstGeom>
              <a:blipFill>
                <a:blip r:embed="rId11"/>
                <a:stretch>
                  <a:fillRect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B2F23C5-62B2-D5F2-2DBA-2B10D8C39136}"/>
                  </a:ext>
                </a:extLst>
              </p:cNvPr>
              <p:cNvSpPr txBox="1"/>
              <p:nvPr/>
            </p:nvSpPr>
            <p:spPr>
              <a:xfrm>
                <a:off x="3222698" y="2658883"/>
                <a:ext cx="19396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BB2F23C5-62B2-D5F2-2DBA-2B10D8C39136}"/>
                  </a:ext>
                </a:extLst>
              </p:cNvPr>
              <p:cNvSpPr txBox="1">
                <a:spLocks noRot="1" noChangeAspect="1" noMove="1" noResize="1" noEditPoints="1" noAdjustHandles="1" noChangeArrowheads="1" noChangeShapeType="1" noTextEdit="1"/>
              </p:cNvSpPr>
              <p:nvPr/>
            </p:nvSpPr>
            <p:spPr>
              <a:xfrm>
                <a:off x="3222698" y="2658883"/>
                <a:ext cx="193964" cy="307777"/>
              </a:xfrm>
              <a:prstGeom prst="rect">
                <a:avLst/>
              </a:prstGeom>
              <a:blipFill>
                <a:blip r:embed="rId12"/>
                <a:stretch>
                  <a:fillRect l="-16129" r="-16129"/>
                </a:stretch>
              </a:blipFill>
            </p:spPr>
            <p:txBody>
              <a:bodyPr/>
              <a:lstStyle/>
              <a:p>
                <a:r>
                  <a:rPr lang="zh-CN" altLang="en-US">
                    <a:noFill/>
                  </a:rPr>
                  <a:t> </a:t>
                </a:r>
              </a:p>
            </p:txBody>
          </p:sp>
        </mc:Fallback>
      </mc:AlternateContent>
      <p:cxnSp>
        <p:nvCxnSpPr>
          <p:cNvPr id="76" name="直接箭头连接符 75">
            <a:extLst>
              <a:ext uri="{FF2B5EF4-FFF2-40B4-BE49-F238E27FC236}">
                <a16:creationId xmlns:a16="http://schemas.microsoft.com/office/drawing/2014/main" id="{7A0D1EFD-1A3F-DD45-3E77-47539C737727}"/>
              </a:ext>
            </a:extLst>
          </p:cNvPr>
          <p:cNvCxnSpPr>
            <a:cxnSpLocks/>
            <a:stCxn id="73" idx="0"/>
          </p:cNvCxnSpPr>
          <p:nvPr/>
        </p:nvCxnSpPr>
        <p:spPr>
          <a:xfrm flipH="1" flipV="1">
            <a:off x="2982336" y="2853484"/>
            <a:ext cx="109420" cy="176334"/>
          </a:xfrm>
          <a:prstGeom prst="straightConnector1">
            <a:avLst/>
          </a:prstGeom>
          <a:ln>
            <a:solidFill>
              <a:schemeClr val="tx1"/>
            </a:solidFill>
            <a:headEnd w="med" len="sm"/>
            <a:tailEnd type="triangle" w="sm" len="med"/>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4601D64D-55DC-C16B-BB24-E429A9F7CC33}"/>
              </a:ext>
            </a:extLst>
          </p:cNvPr>
          <p:cNvCxnSpPr>
            <a:cxnSpLocks/>
            <a:endCxn id="6" idx="0"/>
          </p:cNvCxnSpPr>
          <p:nvPr/>
        </p:nvCxnSpPr>
        <p:spPr>
          <a:xfrm>
            <a:off x="3231158" y="3340953"/>
            <a:ext cx="1574" cy="1550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8" name="立方体 77">
            <a:extLst>
              <a:ext uri="{FF2B5EF4-FFF2-40B4-BE49-F238E27FC236}">
                <a16:creationId xmlns:a16="http://schemas.microsoft.com/office/drawing/2014/main" id="{3770E33A-C159-048C-A5A6-23E4D4AF579E}"/>
              </a:ext>
            </a:extLst>
          </p:cNvPr>
          <p:cNvSpPr/>
          <p:nvPr/>
        </p:nvSpPr>
        <p:spPr>
          <a:xfrm>
            <a:off x="4597854" y="2574879"/>
            <a:ext cx="642895" cy="391763"/>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立方体 78">
            <a:extLst>
              <a:ext uri="{FF2B5EF4-FFF2-40B4-BE49-F238E27FC236}">
                <a16:creationId xmlns:a16="http://schemas.microsoft.com/office/drawing/2014/main" id="{BF6312A0-114A-8E93-2AE7-DBC1C6119EE7}"/>
              </a:ext>
            </a:extLst>
          </p:cNvPr>
          <p:cNvSpPr/>
          <p:nvPr/>
        </p:nvSpPr>
        <p:spPr>
          <a:xfrm>
            <a:off x="4550172" y="2622447"/>
            <a:ext cx="642895" cy="391763"/>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立方体 79">
            <a:extLst>
              <a:ext uri="{FF2B5EF4-FFF2-40B4-BE49-F238E27FC236}">
                <a16:creationId xmlns:a16="http://schemas.microsoft.com/office/drawing/2014/main" id="{323DDCAB-40DE-BCE7-74D7-391386338006}"/>
              </a:ext>
            </a:extLst>
          </p:cNvPr>
          <p:cNvSpPr/>
          <p:nvPr/>
        </p:nvSpPr>
        <p:spPr>
          <a:xfrm>
            <a:off x="4503081" y="2669633"/>
            <a:ext cx="642895" cy="391763"/>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立方体 80">
            <a:extLst>
              <a:ext uri="{FF2B5EF4-FFF2-40B4-BE49-F238E27FC236}">
                <a16:creationId xmlns:a16="http://schemas.microsoft.com/office/drawing/2014/main" id="{80381772-D37C-A070-8B1A-FBC77B799BDB}"/>
              </a:ext>
            </a:extLst>
          </p:cNvPr>
          <p:cNvSpPr/>
          <p:nvPr/>
        </p:nvSpPr>
        <p:spPr>
          <a:xfrm>
            <a:off x="4454685" y="2717904"/>
            <a:ext cx="642895" cy="391763"/>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立方体 81">
            <a:extLst>
              <a:ext uri="{FF2B5EF4-FFF2-40B4-BE49-F238E27FC236}">
                <a16:creationId xmlns:a16="http://schemas.microsoft.com/office/drawing/2014/main" id="{3B544810-4B13-0DBA-E433-2881EAFE0886}"/>
              </a:ext>
            </a:extLst>
          </p:cNvPr>
          <p:cNvSpPr/>
          <p:nvPr/>
        </p:nvSpPr>
        <p:spPr>
          <a:xfrm>
            <a:off x="4408085" y="2765363"/>
            <a:ext cx="642895" cy="391763"/>
          </a:xfrm>
          <a:prstGeom prst="cube">
            <a:avLst>
              <a:gd name="adj" fmla="val 12398"/>
            </a:avLst>
          </a:prstGeom>
          <a:solidFill>
            <a:srgbClr val="FFD966"/>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BE029A28-D11D-32E7-2E95-2174F2ACCF15}"/>
              </a:ext>
            </a:extLst>
          </p:cNvPr>
          <p:cNvCxnSpPr>
            <a:cxnSpLocks/>
            <a:stCxn id="5" idx="2"/>
            <a:endCxn id="7" idx="0"/>
          </p:cNvCxnSpPr>
          <p:nvPr/>
        </p:nvCxnSpPr>
        <p:spPr>
          <a:xfrm>
            <a:off x="5246473" y="3334618"/>
            <a:ext cx="358" cy="1415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连接符: 肘形 83">
            <a:extLst>
              <a:ext uri="{FF2B5EF4-FFF2-40B4-BE49-F238E27FC236}">
                <a16:creationId xmlns:a16="http://schemas.microsoft.com/office/drawing/2014/main" id="{51D64AC4-9E54-2D5F-1B14-ECF6ED850027}"/>
              </a:ext>
            </a:extLst>
          </p:cNvPr>
          <p:cNvCxnSpPr>
            <a:stCxn id="50" idx="5"/>
            <a:endCxn id="82" idx="2"/>
          </p:cNvCxnSpPr>
          <p:nvPr/>
        </p:nvCxnSpPr>
        <p:spPr>
          <a:xfrm flipV="1">
            <a:off x="3486048" y="2985530"/>
            <a:ext cx="922037" cy="962285"/>
          </a:xfrm>
          <a:prstGeom prst="bentConnector3">
            <a:avLst>
              <a:gd name="adj1" fmla="val 80696"/>
            </a:avLst>
          </a:prstGeom>
          <a:ln w="12700">
            <a:tailEnd type="triangle"/>
          </a:ln>
        </p:spPr>
        <p:style>
          <a:lnRef idx="1">
            <a:schemeClr val="dk1"/>
          </a:lnRef>
          <a:fillRef idx="0">
            <a:schemeClr val="dk1"/>
          </a:fillRef>
          <a:effectRef idx="0">
            <a:schemeClr val="dk1"/>
          </a:effectRef>
          <a:fontRef idx="minor">
            <a:schemeClr val="tx1"/>
          </a:fontRef>
        </p:style>
      </p:cxnSp>
      <p:sp>
        <p:nvSpPr>
          <p:cNvPr id="85" name="文本框 84">
            <a:extLst>
              <a:ext uri="{FF2B5EF4-FFF2-40B4-BE49-F238E27FC236}">
                <a16:creationId xmlns:a16="http://schemas.microsoft.com/office/drawing/2014/main" id="{C390CFF8-618A-3A92-4DC4-DBEE81CD002B}"/>
              </a:ext>
            </a:extLst>
          </p:cNvPr>
          <p:cNvSpPr txBox="1"/>
          <p:nvPr/>
        </p:nvSpPr>
        <p:spPr>
          <a:xfrm>
            <a:off x="4551074" y="4355385"/>
            <a:ext cx="980810"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 maps</a:t>
            </a:r>
            <a:endParaRPr lang="zh-CN" altLang="en-US" sz="1100" dirty="0">
              <a:latin typeface="Times New Roman" panose="02020603050405020304" pitchFamily="18" charset="0"/>
              <a:cs typeface="Times New Roman" panose="02020603050405020304" pitchFamily="18" charset="0"/>
            </a:endParaRPr>
          </a:p>
        </p:txBody>
      </p:sp>
      <p:sp>
        <p:nvSpPr>
          <p:cNvPr id="86" name="立方体 85">
            <a:extLst>
              <a:ext uri="{FF2B5EF4-FFF2-40B4-BE49-F238E27FC236}">
                <a16:creationId xmlns:a16="http://schemas.microsoft.com/office/drawing/2014/main" id="{BEF048EA-7D6B-746C-5A22-EEB843153E7A}"/>
              </a:ext>
            </a:extLst>
          </p:cNvPr>
          <p:cNvSpPr/>
          <p:nvPr/>
        </p:nvSpPr>
        <p:spPr>
          <a:xfrm>
            <a:off x="6665578" y="2504985"/>
            <a:ext cx="647050" cy="411929"/>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立方体 86">
            <a:extLst>
              <a:ext uri="{FF2B5EF4-FFF2-40B4-BE49-F238E27FC236}">
                <a16:creationId xmlns:a16="http://schemas.microsoft.com/office/drawing/2014/main" id="{A1AB7593-CDBB-2E0E-D5BD-672A4BD9AED7}"/>
              </a:ext>
            </a:extLst>
          </p:cNvPr>
          <p:cNvSpPr/>
          <p:nvPr/>
        </p:nvSpPr>
        <p:spPr>
          <a:xfrm>
            <a:off x="6615397" y="2554988"/>
            <a:ext cx="647050" cy="411929"/>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立方体 87">
            <a:extLst>
              <a:ext uri="{FF2B5EF4-FFF2-40B4-BE49-F238E27FC236}">
                <a16:creationId xmlns:a16="http://schemas.microsoft.com/office/drawing/2014/main" id="{F251CF1F-9E73-1491-AD3F-7C5460A37F23}"/>
              </a:ext>
            </a:extLst>
          </p:cNvPr>
          <p:cNvSpPr/>
          <p:nvPr/>
        </p:nvSpPr>
        <p:spPr>
          <a:xfrm>
            <a:off x="6565469" y="2605196"/>
            <a:ext cx="647050" cy="411929"/>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立方体 88">
            <a:extLst>
              <a:ext uri="{FF2B5EF4-FFF2-40B4-BE49-F238E27FC236}">
                <a16:creationId xmlns:a16="http://schemas.microsoft.com/office/drawing/2014/main" id="{9F9C8075-A1D8-8BA4-FB19-D3A352EB2A6E}"/>
              </a:ext>
            </a:extLst>
          </p:cNvPr>
          <p:cNvSpPr/>
          <p:nvPr/>
        </p:nvSpPr>
        <p:spPr>
          <a:xfrm>
            <a:off x="6516586" y="2654238"/>
            <a:ext cx="647050" cy="411929"/>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立方体 89">
            <a:extLst>
              <a:ext uri="{FF2B5EF4-FFF2-40B4-BE49-F238E27FC236}">
                <a16:creationId xmlns:a16="http://schemas.microsoft.com/office/drawing/2014/main" id="{013140AB-275F-26BC-FF7C-47F751E6077A}"/>
              </a:ext>
            </a:extLst>
          </p:cNvPr>
          <p:cNvSpPr/>
          <p:nvPr/>
        </p:nvSpPr>
        <p:spPr>
          <a:xfrm>
            <a:off x="6466760" y="2703140"/>
            <a:ext cx="647050" cy="411929"/>
          </a:xfrm>
          <a:prstGeom prst="cube">
            <a:avLst>
              <a:gd name="adj" fmla="val 12398"/>
            </a:avLst>
          </a:prstGeom>
          <a:solidFill>
            <a:schemeClr val="accent6">
              <a:lumMod val="60000"/>
              <a:lumOff val="4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连接符: 肘形 90">
            <a:extLst>
              <a:ext uri="{FF2B5EF4-FFF2-40B4-BE49-F238E27FC236}">
                <a16:creationId xmlns:a16="http://schemas.microsoft.com/office/drawing/2014/main" id="{E71CF2EA-2FDD-029C-EEC3-6DBFFAA828D6}"/>
              </a:ext>
            </a:extLst>
          </p:cNvPr>
          <p:cNvCxnSpPr>
            <a:cxnSpLocks/>
            <a:stCxn id="55" idx="5"/>
            <a:endCxn id="90" idx="2"/>
          </p:cNvCxnSpPr>
          <p:nvPr/>
        </p:nvCxnSpPr>
        <p:spPr>
          <a:xfrm flipV="1">
            <a:off x="5544319" y="2934640"/>
            <a:ext cx="922441" cy="989401"/>
          </a:xfrm>
          <a:prstGeom prst="bentConnector3">
            <a:avLst>
              <a:gd name="adj1" fmla="val 80921"/>
            </a:avLst>
          </a:prstGeom>
          <a:ln w="12700">
            <a:tailEnd type="triangle"/>
          </a:ln>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AFB51548-16BC-D4E5-FB1A-32B637534813}"/>
              </a:ext>
            </a:extLst>
          </p:cNvPr>
          <p:cNvSpPr txBox="1"/>
          <p:nvPr/>
        </p:nvSpPr>
        <p:spPr>
          <a:xfrm>
            <a:off x="4322944" y="3116368"/>
            <a:ext cx="980810"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 maps</a:t>
            </a:r>
            <a:endParaRPr lang="zh-CN" altLang="en-US" sz="1100" dirty="0">
              <a:latin typeface="Times New Roman" panose="02020603050405020304" pitchFamily="18" charset="0"/>
              <a:cs typeface="Times New Roman" panose="02020603050405020304" pitchFamily="18" charset="0"/>
            </a:endParaRPr>
          </a:p>
        </p:txBody>
      </p:sp>
      <p:sp>
        <p:nvSpPr>
          <p:cNvPr id="93" name="文本框 92">
            <a:extLst>
              <a:ext uri="{FF2B5EF4-FFF2-40B4-BE49-F238E27FC236}">
                <a16:creationId xmlns:a16="http://schemas.microsoft.com/office/drawing/2014/main" id="{5AAE5732-E2E6-0553-41F0-02BBAA851032}"/>
              </a:ext>
            </a:extLst>
          </p:cNvPr>
          <p:cNvSpPr txBox="1"/>
          <p:nvPr/>
        </p:nvSpPr>
        <p:spPr>
          <a:xfrm>
            <a:off x="6346971" y="3083659"/>
            <a:ext cx="980810"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 maps</a:t>
            </a:r>
            <a:endParaRPr lang="zh-CN" altLang="en-US" sz="1100" dirty="0">
              <a:latin typeface="Times New Roman" panose="02020603050405020304" pitchFamily="18" charset="0"/>
              <a:cs typeface="Times New Roman" panose="02020603050405020304" pitchFamily="18" charset="0"/>
            </a:endParaRPr>
          </a:p>
        </p:txBody>
      </p:sp>
      <p:sp>
        <p:nvSpPr>
          <p:cNvPr id="94" name="矩形 93">
            <a:extLst>
              <a:ext uri="{FF2B5EF4-FFF2-40B4-BE49-F238E27FC236}">
                <a16:creationId xmlns:a16="http://schemas.microsoft.com/office/drawing/2014/main" id="{A3E0E573-33DB-1E1B-5047-155EB6ACFA8B}"/>
              </a:ext>
            </a:extLst>
          </p:cNvPr>
          <p:cNvSpPr/>
          <p:nvPr/>
        </p:nvSpPr>
        <p:spPr>
          <a:xfrm>
            <a:off x="7855761" y="2126701"/>
            <a:ext cx="302406" cy="1707709"/>
          </a:xfrm>
          <a:prstGeom prst="rect">
            <a:avLst/>
          </a:prstGeom>
          <a:solidFill>
            <a:schemeClr val="accent5">
              <a:lumMod val="60000"/>
              <a:lumOff val="4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5419366A-3F46-90D7-8DA0-55AC0A7F39FB}"/>
              </a:ext>
            </a:extLst>
          </p:cNvPr>
          <p:cNvSpPr/>
          <p:nvPr/>
        </p:nvSpPr>
        <p:spPr>
          <a:xfrm>
            <a:off x="8663374" y="1881841"/>
            <a:ext cx="302406" cy="2075752"/>
          </a:xfrm>
          <a:prstGeom prst="rect">
            <a:avLst/>
          </a:prstGeom>
          <a:solidFill>
            <a:schemeClr val="accent2">
              <a:lumMod val="40000"/>
              <a:lumOff val="6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D3292825-1CB1-D5E3-4468-E6F52B9BB439}"/>
              </a:ext>
            </a:extLst>
          </p:cNvPr>
          <p:cNvSpPr/>
          <p:nvPr/>
        </p:nvSpPr>
        <p:spPr>
          <a:xfrm>
            <a:off x="9480136" y="2126702"/>
            <a:ext cx="302406" cy="1680238"/>
          </a:xfrm>
          <a:prstGeom prst="rect">
            <a:avLst/>
          </a:prstGeom>
          <a:solidFill>
            <a:schemeClr val="accent6">
              <a:lumMod val="40000"/>
              <a:lumOff val="6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601EBF3-6951-5484-1AA8-66227D291B9F}"/>
              </a:ext>
            </a:extLst>
          </p:cNvPr>
          <p:cNvSpPr/>
          <p:nvPr/>
        </p:nvSpPr>
        <p:spPr>
          <a:xfrm>
            <a:off x="7890888" y="2173172"/>
            <a:ext cx="242943" cy="24294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33FFC72-DA62-7805-2ABE-0FC927DE17EA}"/>
              </a:ext>
            </a:extLst>
          </p:cNvPr>
          <p:cNvSpPr/>
          <p:nvPr/>
        </p:nvSpPr>
        <p:spPr>
          <a:xfrm>
            <a:off x="7890888" y="2842559"/>
            <a:ext cx="242943" cy="24294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67FC8AD5-A877-5706-7A65-404C0DA686EB}"/>
              </a:ext>
            </a:extLst>
          </p:cNvPr>
          <p:cNvSpPr/>
          <p:nvPr/>
        </p:nvSpPr>
        <p:spPr>
          <a:xfrm>
            <a:off x="7882760" y="3511944"/>
            <a:ext cx="242943" cy="24294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D501AD29-7C63-A3FD-757E-6863F212B5BB}"/>
              </a:ext>
            </a:extLst>
          </p:cNvPr>
          <p:cNvSpPr/>
          <p:nvPr/>
        </p:nvSpPr>
        <p:spPr>
          <a:xfrm>
            <a:off x="8691696" y="1946749"/>
            <a:ext cx="242943" cy="242943"/>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195963F-8898-3A7D-73B3-CF422EBC5376}"/>
              </a:ext>
            </a:extLst>
          </p:cNvPr>
          <p:cNvSpPr/>
          <p:nvPr/>
        </p:nvSpPr>
        <p:spPr>
          <a:xfrm>
            <a:off x="8700054" y="2451759"/>
            <a:ext cx="242943" cy="242943"/>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E1A6F5FB-7702-4E87-5478-FA2B1A7F7126}"/>
              </a:ext>
            </a:extLst>
          </p:cNvPr>
          <p:cNvSpPr/>
          <p:nvPr/>
        </p:nvSpPr>
        <p:spPr>
          <a:xfrm>
            <a:off x="8691696" y="3145499"/>
            <a:ext cx="242943" cy="242943"/>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E7902EE1-396D-E6C5-D750-494F4EFDE7EE}"/>
              </a:ext>
            </a:extLst>
          </p:cNvPr>
          <p:cNvSpPr/>
          <p:nvPr/>
        </p:nvSpPr>
        <p:spPr>
          <a:xfrm>
            <a:off x="8691696" y="3650509"/>
            <a:ext cx="242943" cy="242943"/>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B8337524-0EA9-A05D-5ED5-8FC6CA87AA86}"/>
              </a:ext>
            </a:extLst>
          </p:cNvPr>
          <p:cNvSpPr/>
          <p:nvPr/>
        </p:nvSpPr>
        <p:spPr>
          <a:xfrm>
            <a:off x="9507564" y="2169451"/>
            <a:ext cx="242943" cy="242943"/>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a:extLst>
              <a:ext uri="{FF2B5EF4-FFF2-40B4-BE49-F238E27FC236}">
                <a16:creationId xmlns:a16="http://schemas.microsoft.com/office/drawing/2014/main" id="{B65996FB-51AB-1938-EE83-A37C25BAB20A}"/>
              </a:ext>
            </a:extLst>
          </p:cNvPr>
          <p:cNvSpPr/>
          <p:nvPr/>
        </p:nvSpPr>
        <p:spPr>
          <a:xfrm>
            <a:off x="9507564" y="2820284"/>
            <a:ext cx="242943" cy="242943"/>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927DA61-2894-369F-35DF-460A4992AE9F}"/>
              </a:ext>
            </a:extLst>
          </p:cNvPr>
          <p:cNvSpPr/>
          <p:nvPr/>
        </p:nvSpPr>
        <p:spPr>
          <a:xfrm>
            <a:off x="9507564" y="3471118"/>
            <a:ext cx="242943" cy="242943"/>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4A2353E7-6A89-B450-4C98-B95577743B82}"/>
              </a:ext>
            </a:extLst>
          </p:cNvPr>
          <p:cNvSpPr txBox="1"/>
          <p:nvPr/>
        </p:nvSpPr>
        <p:spPr>
          <a:xfrm>
            <a:off x="7788151" y="2486917"/>
            <a:ext cx="461665" cy="284840"/>
          </a:xfrm>
          <a:prstGeom prst="rect">
            <a:avLst/>
          </a:prstGeom>
          <a:noFill/>
        </p:spPr>
        <p:txBody>
          <a:bodyPr vert="eaVert" wrap="square" rtlCol="0">
            <a:spAutoFit/>
          </a:bodyPr>
          <a:lstStyle/>
          <a:p>
            <a:r>
              <a:rPr lang="en-US" altLang="zh-CN" dirty="0"/>
              <a:t>···</a:t>
            </a:r>
            <a:endParaRPr lang="zh-CN" altLang="en-US" dirty="0"/>
          </a:p>
        </p:txBody>
      </p:sp>
      <p:sp>
        <p:nvSpPr>
          <p:cNvPr id="108" name="文本框 107">
            <a:extLst>
              <a:ext uri="{FF2B5EF4-FFF2-40B4-BE49-F238E27FC236}">
                <a16:creationId xmlns:a16="http://schemas.microsoft.com/office/drawing/2014/main" id="{2D1813F5-88D8-1D1D-9580-A503D0FF111E}"/>
              </a:ext>
            </a:extLst>
          </p:cNvPr>
          <p:cNvSpPr txBox="1"/>
          <p:nvPr/>
        </p:nvSpPr>
        <p:spPr>
          <a:xfrm>
            <a:off x="7788150" y="3156304"/>
            <a:ext cx="461665" cy="284840"/>
          </a:xfrm>
          <a:prstGeom prst="rect">
            <a:avLst/>
          </a:prstGeom>
          <a:noFill/>
        </p:spPr>
        <p:txBody>
          <a:bodyPr vert="eaVert" wrap="square" rtlCol="0">
            <a:spAutoFit/>
          </a:bodyPr>
          <a:lstStyle/>
          <a:p>
            <a:r>
              <a:rPr lang="en-US" altLang="zh-CN" dirty="0"/>
              <a:t>···</a:t>
            </a:r>
            <a:endParaRPr lang="zh-CN" altLang="en-US" dirty="0"/>
          </a:p>
        </p:txBody>
      </p:sp>
      <p:sp>
        <p:nvSpPr>
          <p:cNvPr id="109" name="文本框 108">
            <a:extLst>
              <a:ext uri="{FF2B5EF4-FFF2-40B4-BE49-F238E27FC236}">
                <a16:creationId xmlns:a16="http://schemas.microsoft.com/office/drawing/2014/main" id="{041356BD-BCE2-0CC7-0CDB-D80CE92BFBD6}"/>
              </a:ext>
            </a:extLst>
          </p:cNvPr>
          <p:cNvSpPr txBox="1"/>
          <p:nvPr/>
        </p:nvSpPr>
        <p:spPr>
          <a:xfrm>
            <a:off x="9413995" y="2487011"/>
            <a:ext cx="461665" cy="284840"/>
          </a:xfrm>
          <a:prstGeom prst="rect">
            <a:avLst/>
          </a:prstGeom>
          <a:noFill/>
        </p:spPr>
        <p:txBody>
          <a:bodyPr vert="eaVert" wrap="square" rtlCol="0">
            <a:spAutoFit/>
          </a:bodyPr>
          <a:lstStyle/>
          <a:p>
            <a:r>
              <a:rPr lang="en-US" altLang="zh-CN" dirty="0"/>
              <a:t>···</a:t>
            </a:r>
            <a:endParaRPr lang="zh-CN" altLang="en-US" dirty="0"/>
          </a:p>
        </p:txBody>
      </p:sp>
      <p:sp>
        <p:nvSpPr>
          <p:cNvPr id="110" name="文本框 109">
            <a:extLst>
              <a:ext uri="{FF2B5EF4-FFF2-40B4-BE49-F238E27FC236}">
                <a16:creationId xmlns:a16="http://schemas.microsoft.com/office/drawing/2014/main" id="{60B87230-FE74-32ED-0642-86B716007AD7}"/>
              </a:ext>
            </a:extLst>
          </p:cNvPr>
          <p:cNvSpPr txBox="1"/>
          <p:nvPr/>
        </p:nvSpPr>
        <p:spPr>
          <a:xfrm>
            <a:off x="8608259" y="2785416"/>
            <a:ext cx="461665" cy="284840"/>
          </a:xfrm>
          <a:prstGeom prst="rect">
            <a:avLst/>
          </a:prstGeom>
          <a:noFill/>
        </p:spPr>
        <p:txBody>
          <a:bodyPr vert="eaVert" wrap="square" rtlCol="0">
            <a:spAutoFit/>
          </a:bodyPr>
          <a:lstStyle/>
          <a:p>
            <a:r>
              <a:rPr lang="en-US" altLang="zh-CN" dirty="0"/>
              <a:t>···</a:t>
            </a:r>
            <a:endParaRPr lang="zh-CN" altLang="en-US" dirty="0"/>
          </a:p>
        </p:txBody>
      </p:sp>
      <p:sp>
        <p:nvSpPr>
          <p:cNvPr id="111" name="文本框 110">
            <a:extLst>
              <a:ext uri="{FF2B5EF4-FFF2-40B4-BE49-F238E27FC236}">
                <a16:creationId xmlns:a16="http://schemas.microsoft.com/office/drawing/2014/main" id="{01C709FA-42D3-D288-E9CD-AE19F7FCF652}"/>
              </a:ext>
            </a:extLst>
          </p:cNvPr>
          <p:cNvSpPr txBox="1"/>
          <p:nvPr/>
        </p:nvSpPr>
        <p:spPr>
          <a:xfrm>
            <a:off x="9418189" y="3143160"/>
            <a:ext cx="461665" cy="284840"/>
          </a:xfrm>
          <a:prstGeom prst="rect">
            <a:avLst/>
          </a:prstGeom>
          <a:noFill/>
        </p:spPr>
        <p:txBody>
          <a:bodyPr vert="eaVert" wrap="square" rtlCol="0">
            <a:spAutoFit/>
          </a:bodyPr>
          <a:lstStyle/>
          <a:p>
            <a:r>
              <a:rPr lang="en-US" altLang="zh-CN" dirty="0"/>
              <a:t>···</a:t>
            </a:r>
            <a:endParaRPr lang="zh-CN" altLang="en-US" dirty="0"/>
          </a:p>
        </p:txBody>
      </p:sp>
      <p:cxnSp>
        <p:nvCxnSpPr>
          <p:cNvPr id="112" name="直接连接符 111">
            <a:extLst>
              <a:ext uri="{FF2B5EF4-FFF2-40B4-BE49-F238E27FC236}">
                <a16:creationId xmlns:a16="http://schemas.microsoft.com/office/drawing/2014/main" id="{D82147BE-D515-823C-7729-F5887BDF3081}"/>
              </a:ext>
            </a:extLst>
          </p:cNvPr>
          <p:cNvCxnSpPr>
            <a:stCxn id="97" idx="6"/>
            <a:endCxn id="100" idx="2"/>
          </p:cNvCxnSpPr>
          <p:nvPr/>
        </p:nvCxnSpPr>
        <p:spPr>
          <a:xfrm flipV="1">
            <a:off x="8133831" y="2068221"/>
            <a:ext cx="557865" cy="226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8817D4BD-4E14-5013-FA3F-BBBE6E90E12A}"/>
              </a:ext>
            </a:extLst>
          </p:cNvPr>
          <p:cNvCxnSpPr>
            <a:cxnSpLocks/>
            <a:stCxn id="97" idx="6"/>
            <a:endCxn id="101" idx="2"/>
          </p:cNvCxnSpPr>
          <p:nvPr/>
        </p:nvCxnSpPr>
        <p:spPr>
          <a:xfrm>
            <a:off x="8133831" y="2294644"/>
            <a:ext cx="566223" cy="278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0C85EEC9-DF99-F100-ED01-A6840349F0D8}"/>
              </a:ext>
            </a:extLst>
          </p:cNvPr>
          <p:cNvCxnSpPr>
            <a:cxnSpLocks/>
            <a:stCxn id="97" idx="6"/>
            <a:endCxn id="102" idx="2"/>
          </p:cNvCxnSpPr>
          <p:nvPr/>
        </p:nvCxnSpPr>
        <p:spPr>
          <a:xfrm>
            <a:off x="8133831" y="2294644"/>
            <a:ext cx="557865" cy="9723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7331BBE-5381-A778-0AB1-844293B2D918}"/>
              </a:ext>
            </a:extLst>
          </p:cNvPr>
          <p:cNvCxnSpPr>
            <a:cxnSpLocks/>
            <a:stCxn id="97" idx="6"/>
            <a:endCxn id="103" idx="2"/>
          </p:cNvCxnSpPr>
          <p:nvPr/>
        </p:nvCxnSpPr>
        <p:spPr>
          <a:xfrm>
            <a:off x="8133831" y="2294644"/>
            <a:ext cx="557865" cy="1477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14F67B62-29A9-9AFF-3E87-D1C8CC82A749}"/>
              </a:ext>
            </a:extLst>
          </p:cNvPr>
          <p:cNvCxnSpPr>
            <a:cxnSpLocks/>
            <a:stCxn id="98" idx="6"/>
            <a:endCxn id="103" idx="2"/>
          </p:cNvCxnSpPr>
          <p:nvPr/>
        </p:nvCxnSpPr>
        <p:spPr>
          <a:xfrm>
            <a:off x="8133831" y="2964031"/>
            <a:ext cx="557865" cy="8079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40154273-12B3-D746-71F9-616F9B33822C}"/>
              </a:ext>
            </a:extLst>
          </p:cNvPr>
          <p:cNvCxnSpPr>
            <a:cxnSpLocks/>
            <a:stCxn id="98" idx="6"/>
            <a:endCxn id="102" idx="2"/>
          </p:cNvCxnSpPr>
          <p:nvPr/>
        </p:nvCxnSpPr>
        <p:spPr>
          <a:xfrm>
            <a:off x="8133831" y="2964031"/>
            <a:ext cx="557865" cy="302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223C184F-D9DC-9DFE-35BD-8D0750EB30A6}"/>
              </a:ext>
            </a:extLst>
          </p:cNvPr>
          <p:cNvCxnSpPr>
            <a:cxnSpLocks/>
            <a:stCxn id="98" idx="6"/>
            <a:endCxn id="101" idx="2"/>
          </p:cNvCxnSpPr>
          <p:nvPr/>
        </p:nvCxnSpPr>
        <p:spPr>
          <a:xfrm flipV="1">
            <a:off x="8133831" y="2573231"/>
            <a:ext cx="566223" cy="390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7F62989D-C4B1-FB5C-7507-F75A332A1313}"/>
              </a:ext>
            </a:extLst>
          </p:cNvPr>
          <p:cNvCxnSpPr>
            <a:cxnSpLocks/>
            <a:stCxn id="98" idx="6"/>
            <a:endCxn id="100" idx="2"/>
          </p:cNvCxnSpPr>
          <p:nvPr/>
        </p:nvCxnSpPr>
        <p:spPr>
          <a:xfrm flipV="1">
            <a:off x="8133831" y="2068221"/>
            <a:ext cx="557865" cy="895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96702AA-AF40-7F5F-53FF-E21665F1B218}"/>
              </a:ext>
            </a:extLst>
          </p:cNvPr>
          <p:cNvCxnSpPr>
            <a:cxnSpLocks/>
            <a:stCxn id="99" idx="6"/>
            <a:endCxn id="100" idx="2"/>
          </p:cNvCxnSpPr>
          <p:nvPr/>
        </p:nvCxnSpPr>
        <p:spPr>
          <a:xfrm flipV="1">
            <a:off x="8125703" y="2068221"/>
            <a:ext cx="565993" cy="1565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B5705DA6-E94F-C0B0-008E-2E90D1C51F45}"/>
              </a:ext>
            </a:extLst>
          </p:cNvPr>
          <p:cNvCxnSpPr>
            <a:cxnSpLocks/>
            <a:stCxn id="99" idx="6"/>
            <a:endCxn id="101" idx="2"/>
          </p:cNvCxnSpPr>
          <p:nvPr/>
        </p:nvCxnSpPr>
        <p:spPr>
          <a:xfrm flipV="1">
            <a:off x="8125703" y="2573231"/>
            <a:ext cx="574351" cy="1060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36761AD-8644-10BA-C5C2-B58AFCD82200}"/>
              </a:ext>
            </a:extLst>
          </p:cNvPr>
          <p:cNvCxnSpPr>
            <a:cxnSpLocks/>
            <a:stCxn id="99" idx="6"/>
            <a:endCxn id="102" idx="2"/>
          </p:cNvCxnSpPr>
          <p:nvPr/>
        </p:nvCxnSpPr>
        <p:spPr>
          <a:xfrm flipV="1">
            <a:off x="8125703" y="3266971"/>
            <a:ext cx="565993" cy="3664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C43E5244-7C0D-AE5D-518C-00537D0AD416}"/>
              </a:ext>
            </a:extLst>
          </p:cNvPr>
          <p:cNvCxnSpPr>
            <a:cxnSpLocks/>
            <a:stCxn id="99" idx="6"/>
            <a:endCxn id="103" idx="2"/>
          </p:cNvCxnSpPr>
          <p:nvPr/>
        </p:nvCxnSpPr>
        <p:spPr>
          <a:xfrm>
            <a:off x="8125703" y="3633416"/>
            <a:ext cx="565993" cy="13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CDDD0AD2-4FF4-8BFA-4992-A6565703EFEB}"/>
              </a:ext>
            </a:extLst>
          </p:cNvPr>
          <p:cNvCxnSpPr>
            <a:cxnSpLocks/>
            <a:stCxn id="100" idx="6"/>
            <a:endCxn id="104" idx="2"/>
          </p:cNvCxnSpPr>
          <p:nvPr/>
        </p:nvCxnSpPr>
        <p:spPr>
          <a:xfrm>
            <a:off x="8934639" y="2068221"/>
            <a:ext cx="572925" cy="2227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F8D1F724-6550-463D-29CB-CE5E1C8C52B5}"/>
              </a:ext>
            </a:extLst>
          </p:cNvPr>
          <p:cNvCxnSpPr>
            <a:cxnSpLocks/>
            <a:stCxn id="100" idx="6"/>
            <a:endCxn id="105" idx="2"/>
          </p:cNvCxnSpPr>
          <p:nvPr/>
        </p:nvCxnSpPr>
        <p:spPr>
          <a:xfrm>
            <a:off x="8934639" y="2068221"/>
            <a:ext cx="572925" cy="873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28DF96F6-1A97-03D3-FB0C-9C58D9493737}"/>
              </a:ext>
            </a:extLst>
          </p:cNvPr>
          <p:cNvCxnSpPr>
            <a:cxnSpLocks/>
            <a:stCxn id="100" idx="6"/>
            <a:endCxn id="106" idx="2"/>
          </p:cNvCxnSpPr>
          <p:nvPr/>
        </p:nvCxnSpPr>
        <p:spPr>
          <a:xfrm>
            <a:off x="8934639" y="2068221"/>
            <a:ext cx="572925" cy="1524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BA1A25ED-51A3-4708-7BA6-3A8D98A11F78}"/>
              </a:ext>
            </a:extLst>
          </p:cNvPr>
          <p:cNvCxnSpPr>
            <a:cxnSpLocks/>
            <a:stCxn id="101" idx="6"/>
            <a:endCxn id="104" idx="2"/>
          </p:cNvCxnSpPr>
          <p:nvPr/>
        </p:nvCxnSpPr>
        <p:spPr>
          <a:xfrm flipV="1">
            <a:off x="8942997" y="2290923"/>
            <a:ext cx="564567" cy="2823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86510CE4-3535-FBAA-478B-87A682F8BC86}"/>
              </a:ext>
            </a:extLst>
          </p:cNvPr>
          <p:cNvCxnSpPr>
            <a:cxnSpLocks/>
            <a:stCxn id="101" idx="6"/>
            <a:endCxn id="105" idx="2"/>
          </p:cNvCxnSpPr>
          <p:nvPr/>
        </p:nvCxnSpPr>
        <p:spPr>
          <a:xfrm>
            <a:off x="8942997" y="2573231"/>
            <a:ext cx="564567" cy="368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020FF0C6-B38B-908C-4E7D-61F410598E91}"/>
              </a:ext>
            </a:extLst>
          </p:cNvPr>
          <p:cNvCxnSpPr>
            <a:cxnSpLocks/>
            <a:stCxn id="101" idx="6"/>
            <a:endCxn id="106" idx="2"/>
          </p:cNvCxnSpPr>
          <p:nvPr/>
        </p:nvCxnSpPr>
        <p:spPr>
          <a:xfrm>
            <a:off x="8942997" y="2573231"/>
            <a:ext cx="564567" cy="1019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01E847B5-6DEE-2BB7-CBA7-4740D1ABB752}"/>
              </a:ext>
            </a:extLst>
          </p:cNvPr>
          <p:cNvCxnSpPr>
            <a:cxnSpLocks/>
            <a:stCxn id="102" idx="6"/>
            <a:endCxn id="106" idx="2"/>
          </p:cNvCxnSpPr>
          <p:nvPr/>
        </p:nvCxnSpPr>
        <p:spPr>
          <a:xfrm>
            <a:off x="8934639" y="3266971"/>
            <a:ext cx="572925" cy="325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16625AD-5B86-5F1B-EA02-28C3A778D589}"/>
              </a:ext>
            </a:extLst>
          </p:cNvPr>
          <p:cNvCxnSpPr>
            <a:cxnSpLocks/>
            <a:stCxn id="102" idx="6"/>
            <a:endCxn id="105" idx="2"/>
          </p:cNvCxnSpPr>
          <p:nvPr/>
        </p:nvCxnSpPr>
        <p:spPr>
          <a:xfrm flipV="1">
            <a:off x="8934639" y="2941756"/>
            <a:ext cx="572925" cy="325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61216B0D-FC96-AEEC-FC55-4E743C8FB334}"/>
              </a:ext>
            </a:extLst>
          </p:cNvPr>
          <p:cNvCxnSpPr>
            <a:cxnSpLocks/>
            <a:stCxn id="102" idx="6"/>
            <a:endCxn id="104" idx="2"/>
          </p:cNvCxnSpPr>
          <p:nvPr/>
        </p:nvCxnSpPr>
        <p:spPr>
          <a:xfrm flipV="1">
            <a:off x="8934639" y="2290923"/>
            <a:ext cx="572925" cy="976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C6CC678-4956-9C5C-46CD-B900515AE11B}"/>
              </a:ext>
            </a:extLst>
          </p:cNvPr>
          <p:cNvCxnSpPr>
            <a:cxnSpLocks/>
            <a:stCxn id="103" idx="6"/>
            <a:endCxn id="104" idx="2"/>
          </p:cNvCxnSpPr>
          <p:nvPr/>
        </p:nvCxnSpPr>
        <p:spPr>
          <a:xfrm flipV="1">
            <a:off x="8934639" y="2290923"/>
            <a:ext cx="572925" cy="1481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9A86D57A-5167-36F9-E1F3-5C667C597EDA}"/>
              </a:ext>
            </a:extLst>
          </p:cNvPr>
          <p:cNvCxnSpPr>
            <a:cxnSpLocks/>
            <a:stCxn id="103" idx="6"/>
            <a:endCxn id="105" idx="2"/>
          </p:cNvCxnSpPr>
          <p:nvPr/>
        </p:nvCxnSpPr>
        <p:spPr>
          <a:xfrm flipV="1">
            <a:off x="8934639" y="2941756"/>
            <a:ext cx="572925" cy="830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543BED2C-589A-BD78-33C3-A5D4720A4408}"/>
              </a:ext>
            </a:extLst>
          </p:cNvPr>
          <p:cNvCxnSpPr>
            <a:cxnSpLocks/>
            <a:stCxn id="103" idx="6"/>
            <a:endCxn id="106" idx="2"/>
          </p:cNvCxnSpPr>
          <p:nvPr/>
        </p:nvCxnSpPr>
        <p:spPr>
          <a:xfrm flipV="1">
            <a:off x="8934639" y="3592590"/>
            <a:ext cx="572925" cy="179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E0736120-05E7-018D-59DC-30AB51B9348E}"/>
              </a:ext>
            </a:extLst>
          </p:cNvPr>
          <p:cNvSpPr txBox="1"/>
          <p:nvPr/>
        </p:nvSpPr>
        <p:spPr>
          <a:xfrm>
            <a:off x="473240" y="1097144"/>
            <a:ext cx="457774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CNN Architecture(N=M=4)</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39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154909"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Beamforming Optimization</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14</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467BDA7-B944-4D5C-B260-DF75A22EB379}"/>
              </a:ext>
            </a:extLst>
          </p:cNvPr>
          <p:cNvSpPr txBox="1"/>
          <p:nvPr/>
        </p:nvSpPr>
        <p:spPr>
          <a:xfrm>
            <a:off x="473240" y="1097144"/>
            <a:ext cx="332829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Data Process</a:t>
            </a:r>
            <a:endParaRPr lang="zh-CN" altLang="en-US" sz="24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9D60AF8-0FDC-239A-8943-8431A6CA42E8}"/>
              </a:ext>
            </a:extLst>
          </p:cNvPr>
          <p:cNvSpPr txBox="1"/>
          <p:nvPr/>
        </p:nvSpPr>
        <p:spPr>
          <a:xfrm>
            <a:off x="1558307" y="1558809"/>
            <a:ext cx="6959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Data</a:t>
            </a:r>
            <a:endParaRPr lang="zh-CN" altLang="en-US" dirty="0">
              <a:latin typeface="Times New Roman" panose="02020603050405020304" pitchFamily="18" charset="0"/>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517472BA-8BF3-1AD6-2192-82CB352BFD24}"/>
              </a:ext>
            </a:extLst>
          </p:cNvPr>
          <p:cNvGraphicFramePr>
            <a:graphicFrameLocks noChangeAspect="1"/>
          </p:cNvGraphicFramePr>
          <p:nvPr>
            <p:extLst>
              <p:ext uri="{D42A27DB-BD31-4B8C-83A1-F6EECF244321}">
                <p14:modId xmlns:p14="http://schemas.microsoft.com/office/powerpoint/2010/main" val="3622948818"/>
              </p:ext>
            </p:extLst>
          </p:nvPr>
        </p:nvGraphicFramePr>
        <p:xfrm>
          <a:off x="2254267" y="1552409"/>
          <a:ext cx="3686175" cy="434975"/>
        </p:xfrm>
        <a:graphic>
          <a:graphicData uri="http://schemas.openxmlformats.org/presentationml/2006/ole">
            <mc:AlternateContent xmlns:mc="http://schemas.openxmlformats.org/markup-compatibility/2006">
              <mc:Choice xmlns:v="urn:schemas-microsoft-com:vml" Requires="v">
                <p:oleObj name="Equation" r:id="rId5" imgW="2793960" imgH="330120" progId="Equation.DSMT4">
                  <p:embed/>
                </p:oleObj>
              </mc:Choice>
              <mc:Fallback>
                <p:oleObj name="Equation" r:id="rId5" imgW="2793960" imgH="330120" progId="Equation.DSMT4">
                  <p:embed/>
                  <p:pic>
                    <p:nvPicPr>
                      <p:cNvPr id="0" name=""/>
                      <p:cNvPicPr/>
                      <p:nvPr/>
                    </p:nvPicPr>
                    <p:blipFill>
                      <a:blip r:embed="rId6"/>
                      <a:stretch>
                        <a:fillRect/>
                      </a:stretch>
                    </p:blipFill>
                    <p:spPr>
                      <a:xfrm>
                        <a:off x="2254267" y="1552409"/>
                        <a:ext cx="3686175" cy="4349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8BFA0CE-97BC-BD85-6EAC-433B52A1F1E4}"/>
                  </a:ext>
                </a:extLst>
              </p:cNvPr>
              <p:cNvSpPr txBox="1"/>
              <p:nvPr/>
            </p:nvSpPr>
            <p:spPr>
              <a:xfrm>
                <a:off x="6786471" y="1558809"/>
                <a:ext cx="274974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Dimension:</a:t>
                </a:r>
                <a:r>
                  <a:rPr lang="en-US" altLang="zh-CN" dirty="0"/>
                  <a:t> </a:t>
                </a:r>
                <a14:m>
                  <m:oMath xmlns:m="http://schemas.openxmlformats.org/officeDocument/2006/math">
                    <m:r>
                      <a:rPr lang="zh-CN" altLang="en-US" i="1" dirty="0" smtClean="0">
                        <a:latin typeface="Cambria Math" panose="02040503050406030204" pitchFamily="18" charset="0"/>
                      </a:rPr>
                      <m:t>1×</m:t>
                    </m:r>
                    <m:r>
                      <a:rPr lang="zh-CN" altLang="en-US" i="1" dirty="0" smtClean="0">
                        <a:latin typeface="Cambria Math" panose="02040503050406030204" pitchFamily="18" charset="0"/>
                      </a:rPr>
                      <m:t>𝐾</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𝑁</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𝑀</m:t>
                        </m:r>
                      </m:e>
                    </m:d>
                  </m:oMath>
                </a14:m>
                <a:endParaRPr lang="zh-CN" altLang="en-US" dirty="0"/>
              </a:p>
            </p:txBody>
          </p:sp>
        </mc:Choice>
        <mc:Fallback xmlns="">
          <p:sp>
            <p:nvSpPr>
              <p:cNvPr id="15" name="文本框 14">
                <a:extLst>
                  <a:ext uri="{FF2B5EF4-FFF2-40B4-BE49-F238E27FC236}">
                    <a16:creationId xmlns:a16="http://schemas.microsoft.com/office/drawing/2014/main" id="{98BFA0CE-97BC-BD85-6EAC-433B52A1F1E4}"/>
                  </a:ext>
                </a:extLst>
              </p:cNvPr>
              <p:cNvSpPr txBox="1">
                <a:spLocks noRot="1" noChangeAspect="1" noMove="1" noResize="1" noEditPoints="1" noAdjustHandles="1" noChangeArrowheads="1" noChangeShapeType="1" noTextEdit="1"/>
              </p:cNvSpPr>
              <p:nvPr/>
            </p:nvSpPr>
            <p:spPr>
              <a:xfrm>
                <a:off x="6786471" y="1558809"/>
                <a:ext cx="2749741" cy="369332"/>
              </a:xfrm>
              <a:prstGeom prst="rect">
                <a:avLst/>
              </a:prstGeom>
              <a:blipFill>
                <a:blip r:embed="rId7"/>
                <a:stretch>
                  <a:fillRect l="-1774" t="-11667" b="-25000"/>
                </a:stretch>
              </a:blipFill>
            </p:spPr>
            <p:txBody>
              <a:bodyPr/>
              <a:lstStyle/>
              <a:p>
                <a:r>
                  <a:rPr lang="zh-CN" altLang="en-US">
                    <a:noFill/>
                  </a:rPr>
                  <a:t> </a:t>
                </a:r>
              </a:p>
            </p:txBody>
          </p:sp>
        </mc:Fallback>
      </mc:AlternateContent>
      <p:cxnSp>
        <p:nvCxnSpPr>
          <p:cNvPr id="17" name="直接箭头连接符 16">
            <a:extLst>
              <a:ext uri="{FF2B5EF4-FFF2-40B4-BE49-F238E27FC236}">
                <a16:creationId xmlns:a16="http://schemas.microsoft.com/office/drawing/2014/main" id="{B49E0E89-96AD-5C17-B0FD-7BFB7B515B42}"/>
              </a:ext>
            </a:extLst>
          </p:cNvPr>
          <p:cNvCxnSpPr>
            <a:endCxn id="15" idx="1"/>
          </p:cNvCxnSpPr>
          <p:nvPr/>
        </p:nvCxnSpPr>
        <p:spPr>
          <a:xfrm>
            <a:off x="6182360" y="1743474"/>
            <a:ext cx="60411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AF923E9-29B7-27FB-6C74-CE3EAADBA715}"/>
              </a:ext>
            </a:extLst>
          </p:cNvPr>
          <p:cNvSpPr txBox="1"/>
          <p:nvPr/>
        </p:nvSpPr>
        <p:spPr>
          <a:xfrm>
            <a:off x="798837" y="2046539"/>
            <a:ext cx="141144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Data Process</a:t>
            </a:r>
            <a:endParaRPr lang="zh-CN" altLang="en-US" dirty="0">
              <a:latin typeface="Times New Roman" panose="02020603050405020304" pitchFamily="18" charset="0"/>
              <a:cs typeface="Times New Roman" panose="02020603050405020304" pitchFamily="18" charset="0"/>
            </a:endParaRPr>
          </a:p>
        </p:txBody>
      </p:sp>
      <p:graphicFrame>
        <p:nvGraphicFramePr>
          <p:cNvPr id="21" name="对象 20">
            <a:extLst>
              <a:ext uri="{FF2B5EF4-FFF2-40B4-BE49-F238E27FC236}">
                <a16:creationId xmlns:a16="http://schemas.microsoft.com/office/drawing/2014/main" id="{F80755D5-8045-8775-F9EE-E3E008797B11}"/>
              </a:ext>
            </a:extLst>
          </p:cNvPr>
          <p:cNvGraphicFramePr>
            <a:graphicFrameLocks noChangeAspect="1"/>
          </p:cNvGraphicFramePr>
          <p:nvPr>
            <p:extLst>
              <p:ext uri="{D42A27DB-BD31-4B8C-83A1-F6EECF244321}">
                <p14:modId xmlns:p14="http://schemas.microsoft.com/office/powerpoint/2010/main" val="2106782798"/>
              </p:ext>
            </p:extLst>
          </p:nvPr>
        </p:nvGraphicFramePr>
        <p:xfrm>
          <a:off x="2294255" y="2101850"/>
          <a:ext cx="3659188" cy="398463"/>
        </p:xfrm>
        <a:graphic>
          <a:graphicData uri="http://schemas.openxmlformats.org/presentationml/2006/ole">
            <mc:AlternateContent xmlns:mc="http://schemas.openxmlformats.org/markup-compatibility/2006">
              <mc:Choice xmlns:v="urn:schemas-microsoft-com:vml" Requires="v">
                <p:oleObj name="Equation" r:id="rId8" imgW="2755800" imgH="330120" progId="Equation.DSMT4">
                  <p:embed/>
                </p:oleObj>
              </mc:Choice>
              <mc:Fallback>
                <p:oleObj name="Equation" r:id="rId8" imgW="2755800" imgH="330120" progId="Equation.DSMT4">
                  <p:embed/>
                  <p:pic>
                    <p:nvPicPr>
                      <p:cNvPr id="0" name=""/>
                      <p:cNvPicPr/>
                      <p:nvPr/>
                    </p:nvPicPr>
                    <p:blipFill>
                      <a:blip r:embed="rId9"/>
                      <a:stretch>
                        <a:fillRect/>
                      </a:stretch>
                    </p:blipFill>
                    <p:spPr>
                      <a:xfrm>
                        <a:off x="2294255" y="2101850"/>
                        <a:ext cx="3659188" cy="39846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B6FD4DD-FE1A-8CEA-B1C3-DAD541F27A63}"/>
                  </a:ext>
                </a:extLst>
              </p:cNvPr>
              <p:cNvSpPr txBox="1"/>
              <p:nvPr/>
            </p:nvSpPr>
            <p:spPr>
              <a:xfrm>
                <a:off x="6799845" y="2125613"/>
                <a:ext cx="274974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Dimension: </a:t>
                </a:r>
                <a14:m>
                  <m:oMath xmlns:m="http://schemas.openxmlformats.org/officeDocument/2006/math">
                    <m:r>
                      <a:rPr lang="zh-CN" altLang="en-US" i="1" dirty="0" smtClean="0">
                        <a:latin typeface="Cambria Math" panose="02040503050406030204" pitchFamily="18" charset="0"/>
                      </a:rPr>
                      <m:t>𝐾</m:t>
                    </m:r>
                    <m:r>
                      <a:rPr lang="zh-CN" altLang="en-US" i="1" dirty="0" smtClean="0">
                        <a:latin typeface="Cambria Math" panose="02040503050406030204" pitchFamily="18" charset="0"/>
                      </a:rPr>
                      <m:t>×</m:t>
                    </m:r>
                    <m:d>
                      <m:dPr>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𝑁</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𝑀</m:t>
                        </m:r>
                      </m:e>
                    </m:d>
                  </m:oMath>
                </a14:m>
                <a:endParaRPr lang="zh-CN" altLang="en-US" dirty="0"/>
              </a:p>
            </p:txBody>
          </p:sp>
        </mc:Choice>
        <mc:Fallback xmlns="">
          <p:sp>
            <p:nvSpPr>
              <p:cNvPr id="23" name="文本框 22">
                <a:extLst>
                  <a:ext uri="{FF2B5EF4-FFF2-40B4-BE49-F238E27FC236}">
                    <a16:creationId xmlns:a16="http://schemas.microsoft.com/office/drawing/2014/main" id="{CB6FD4DD-FE1A-8CEA-B1C3-DAD541F27A63}"/>
                  </a:ext>
                </a:extLst>
              </p:cNvPr>
              <p:cNvSpPr txBox="1">
                <a:spLocks noRot="1" noChangeAspect="1" noMove="1" noResize="1" noEditPoints="1" noAdjustHandles="1" noChangeArrowheads="1" noChangeShapeType="1" noTextEdit="1"/>
              </p:cNvSpPr>
              <p:nvPr/>
            </p:nvSpPr>
            <p:spPr>
              <a:xfrm>
                <a:off x="6799845" y="2125613"/>
                <a:ext cx="2749740" cy="369332"/>
              </a:xfrm>
              <a:prstGeom prst="rect">
                <a:avLst/>
              </a:prstGeom>
              <a:blipFill>
                <a:blip r:embed="rId10"/>
                <a:stretch>
                  <a:fillRect l="-1770" t="-11667" b="-25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8130C241-B1C8-9290-F46B-DAEA40531F00}"/>
              </a:ext>
            </a:extLst>
          </p:cNvPr>
          <p:cNvCxnSpPr/>
          <p:nvPr/>
        </p:nvCxnSpPr>
        <p:spPr>
          <a:xfrm>
            <a:off x="6182360" y="2301416"/>
            <a:ext cx="60411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对象 24">
            <a:extLst>
              <a:ext uri="{FF2B5EF4-FFF2-40B4-BE49-F238E27FC236}">
                <a16:creationId xmlns:a16="http://schemas.microsoft.com/office/drawing/2014/main" id="{1779216D-FDF5-3D96-EF8B-3876FFAE79C9}"/>
              </a:ext>
            </a:extLst>
          </p:cNvPr>
          <p:cNvGraphicFramePr>
            <a:graphicFrameLocks noChangeAspect="1"/>
          </p:cNvGraphicFramePr>
          <p:nvPr>
            <p:extLst>
              <p:ext uri="{D42A27DB-BD31-4B8C-83A1-F6EECF244321}">
                <p14:modId xmlns:p14="http://schemas.microsoft.com/office/powerpoint/2010/main" val="2198454644"/>
              </p:ext>
            </p:extLst>
          </p:nvPr>
        </p:nvGraphicFramePr>
        <p:xfrm>
          <a:off x="2331508" y="2690568"/>
          <a:ext cx="1895475" cy="320675"/>
        </p:xfrm>
        <a:graphic>
          <a:graphicData uri="http://schemas.openxmlformats.org/presentationml/2006/ole">
            <mc:AlternateContent xmlns:mc="http://schemas.openxmlformats.org/markup-compatibility/2006">
              <mc:Choice xmlns:v="urn:schemas-microsoft-com:vml" Requires="v">
                <p:oleObj name="Equation" r:id="rId11" imgW="1726920" imgH="291960" progId="Equation.DSMT4">
                  <p:embed/>
                </p:oleObj>
              </mc:Choice>
              <mc:Fallback>
                <p:oleObj name="Equation" r:id="rId11" imgW="1726920" imgH="291960" progId="Equation.DSMT4">
                  <p:embed/>
                  <p:pic>
                    <p:nvPicPr>
                      <p:cNvPr id="0" name=""/>
                      <p:cNvPicPr/>
                      <p:nvPr/>
                    </p:nvPicPr>
                    <p:blipFill>
                      <a:blip r:embed="rId12"/>
                      <a:stretch>
                        <a:fillRect/>
                      </a:stretch>
                    </p:blipFill>
                    <p:spPr>
                      <a:xfrm>
                        <a:off x="2331508" y="2690568"/>
                        <a:ext cx="1895475" cy="320675"/>
                      </a:xfrm>
                      <a:prstGeom prst="rect">
                        <a:avLst/>
                      </a:prstGeom>
                    </p:spPr>
                  </p:pic>
                </p:oleObj>
              </mc:Fallback>
            </mc:AlternateContent>
          </a:graphicData>
        </a:graphic>
      </p:graphicFrame>
      <p:pic>
        <p:nvPicPr>
          <p:cNvPr id="36" name="图片 35">
            <a:extLst>
              <a:ext uri="{FF2B5EF4-FFF2-40B4-BE49-F238E27FC236}">
                <a16:creationId xmlns:a16="http://schemas.microsoft.com/office/drawing/2014/main" id="{8C55DA2F-9383-1A2A-189E-002AC9739FB0}"/>
              </a:ext>
            </a:extLst>
          </p:cNvPr>
          <p:cNvPicPr>
            <a:picLocks noChangeAspect="1"/>
          </p:cNvPicPr>
          <p:nvPr/>
        </p:nvPicPr>
        <p:blipFill>
          <a:blip r:embed="rId13"/>
          <a:stretch>
            <a:fillRect/>
          </a:stretch>
        </p:blipFill>
        <p:spPr>
          <a:xfrm>
            <a:off x="2025066" y="3058254"/>
            <a:ext cx="4197566" cy="3372023"/>
          </a:xfrm>
          <a:prstGeom prst="rect">
            <a:avLst/>
          </a:prstGeom>
        </p:spPr>
      </p:pic>
    </p:spTree>
    <p:extLst>
      <p:ext uri="{BB962C8B-B14F-4D97-AF65-F5344CB8AC3E}">
        <p14:creationId xmlns:p14="http://schemas.microsoft.com/office/powerpoint/2010/main" val="414738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148559"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Beamforming Optimization</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15</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0CF7DEA-270A-9D6C-5456-294FF8B16BB8}"/>
              </a:ext>
            </a:extLst>
          </p:cNvPr>
          <p:cNvPicPr>
            <a:picLocks noChangeAspect="1"/>
          </p:cNvPicPr>
          <p:nvPr/>
        </p:nvPicPr>
        <p:blipFill>
          <a:blip r:embed="rId5"/>
          <a:stretch>
            <a:fillRect/>
          </a:stretch>
        </p:blipFill>
        <p:spPr>
          <a:xfrm>
            <a:off x="3437211" y="3343188"/>
            <a:ext cx="4197566" cy="3372023"/>
          </a:xfrm>
          <a:prstGeom prst="rect">
            <a:avLst/>
          </a:prstGeom>
        </p:spPr>
      </p:pic>
      <p:graphicFrame>
        <p:nvGraphicFramePr>
          <p:cNvPr id="24" name="对象 23">
            <a:extLst>
              <a:ext uri="{FF2B5EF4-FFF2-40B4-BE49-F238E27FC236}">
                <a16:creationId xmlns:a16="http://schemas.microsoft.com/office/drawing/2014/main" id="{2F1205E1-BB03-0EC3-A29D-589E3EE32D17}"/>
              </a:ext>
            </a:extLst>
          </p:cNvPr>
          <p:cNvGraphicFramePr>
            <a:graphicFrameLocks noChangeAspect="1"/>
          </p:cNvGraphicFramePr>
          <p:nvPr>
            <p:extLst>
              <p:ext uri="{D42A27DB-BD31-4B8C-83A1-F6EECF244321}">
                <p14:modId xmlns:p14="http://schemas.microsoft.com/office/powerpoint/2010/main" val="2796967034"/>
              </p:ext>
            </p:extLst>
          </p:nvPr>
        </p:nvGraphicFramePr>
        <p:xfrm>
          <a:off x="2329926" y="2074972"/>
          <a:ext cx="9576251" cy="369332"/>
        </p:xfrm>
        <a:graphic>
          <a:graphicData uri="http://schemas.openxmlformats.org/presentationml/2006/ole">
            <mc:AlternateContent xmlns:mc="http://schemas.openxmlformats.org/markup-compatibility/2006">
              <mc:Choice xmlns:v="urn:schemas-microsoft-com:vml" Requires="v">
                <p:oleObj name="Equation" r:id="rId6" imgW="9219960" imgH="355320" progId="Equation.DSMT4">
                  <p:embed/>
                </p:oleObj>
              </mc:Choice>
              <mc:Fallback>
                <p:oleObj name="Equation" r:id="rId6" imgW="9219960" imgH="355320" progId="Equation.DSMT4">
                  <p:embed/>
                  <p:pic>
                    <p:nvPicPr>
                      <p:cNvPr id="32" name="对象 31">
                        <a:extLst>
                          <a:ext uri="{FF2B5EF4-FFF2-40B4-BE49-F238E27FC236}">
                            <a16:creationId xmlns:a16="http://schemas.microsoft.com/office/drawing/2014/main" id="{42F7121E-05CE-1527-3061-2CABEA19F8C6}"/>
                          </a:ext>
                        </a:extLst>
                      </p:cNvPr>
                      <p:cNvPicPr/>
                      <p:nvPr/>
                    </p:nvPicPr>
                    <p:blipFill>
                      <a:blip r:embed="rId7"/>
                      <a:stretch>
                        <a:fillRect/>
                      </a:stretch>
                    </p:blipFill>
                    <p:spPr>
                      <a:xfrm>
                        <a:off x="2329926" y="2074972"/>
                        <a:ext cx="9576251" cy="369332"/>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ED83AFB1-8E56-EEF4-63BF-993A4D2841B4}"/>
              </a:ext>
            </a:extLst>
          </p:cNvPr>
          <p:cNvGraphicFramePr>
            <a:graphicFrameLocks noChangeAspect="1"/>
          </p:cNvGraphicFramePr>
          <p:nvPr>
            <p:extLst>
              <p:ext uri="{D42A27DB-BD31-4B8C-83A1-F6EECF244321}">
                <p14:modId xmlns:p14="http://schemas.microsoft.com/office/powerpoint/2010/main" val="470290714"/>
              </p:ext>
            </p:extLst>
          </p:nvPr>
        </p:nvGraphicFramePr>
        <p:xfrm>
          <a:off x="2367596" y="2609043"/>
          <a:ext cx="2824661" cy="351326"/>
        </p:xfrm>
        <a:graphic>
          <a:graphicData uri="http://schemas.openxmlformats.org/presentationml/2006/ole">
            <mc:AlternateContent xmlns:mc="http://schemas.openxmlformats.org/markup-compatibility/2006">
              <mc:Choice xmlns:v="urn:schemas-microsoft-com:vml" Requires="v">
                <p:oleObj name="Equation" r:id="rId8" imgW="2552400" imgH="317160" progId="Equation.DSMT4">
                  <p:embed/>
                </p:oleObj>
              </mc:Choice>
              <mc:Fallback>
                <p:oleObj name="Equation" r:id="rId8" imgW="2552400" imgH="317160" progId="Equation.DSMT4">
                  <p:embed/>
                  <p:pic>
                    <p:nvPicPr>
                      <p:cNvPr id="33" name="对象 32">
                        <a:extLst>
                          <a:ext uri="{FF2B5EF4-FFF2-40B4-BE49-F238E27FC236}">
                            <a16:creationId xmlns:a16="http://schemas.microsoft.com/office/drawing/2014/main" id="{B273E2D8-F52B-5177-3C2F-F59BC617557C}"/>
                          </a:ext>
                        </a:extLst>
                      </p:cNvPr>
                      <p:cNvPicPr/>
                      <p:nvPr/>
                    </p:nvPicPr>
                    <p:blipFill>
                      <a:blip r:embed="rId9"/>
                      <a:stretch>
                        <a:fillRect/>
                      </a:stretch>
                    </p:blipFill>
                    <p:spPr>
                      <a:xfrm>
                        <a:off x="2367596" y="2609043"/>
                        <a:ext cx="2824661" cy="351326"/>
                      </a:xfrm>
                      <a:prstGeom prst="rect">
                        <a:avLst/>
                      </a:prstGeom>
                    </p:spPr>
                  </p:pic>
                </p:oleObj>
              </mc:Fallback>
            </mc:AlternateContent>
          </a:graphicData>
        </a:graphic>
      </p:graphicFrame>
      <p:sp>
        <p:nvSpPr>
          <p:cNvPr id="26" name="文本框 25">
            <a:extLst>
              <a:ext uri="{FF2B5EF4-FFF2-40B4-BE49-F238E27FC236}">
                <a16:creationId xmlns:a16="http://schemas.microsoft.com/office/drawing/2014/main" id="{5C4C66A1-7E2D-5D11-668C-C3D6D374BAA7}"/>
              </a:ext>
            </a:extLst>
          </p:cNvPr>
          <p:cNvSpPr txBox="1"/>
          <p:nvPr/>
        </p:nvSpPr>
        <p:spPr>
          <a:xfrm>
            <a:off x="789206" y="2074972"/>
            <a:ext cx="14950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Function</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EF4AFD5-29D4-C8A8-F391-AAB847FCE060}"/>
              </a:ext>
            </a:extLst>
          </p:cNvPr>
          <p:cNvSpPr txBox="1"/>
          <p:nvPr/>
        </p:nvSpPr>
        <p:spPr>
          <a:xfrm>
            <a:off x="576174" y="2552761"/>
            <a:ext cx="177618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Gradient Update</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59D884C9-43D7-BDAA-E322-4FCDD4E11DFA}"/>
              </a:ext>
            </a:extLst>
          </p:cNvPr>
          <p:cNvSpPr txBox="1"/>
          <p:nvPr/>
        </p:nvSpPr>
        <p:spPr>
          <a:xfrm>
            <a:off x="473240" y="1097144"/>
            <a:ext cx="332829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CNN</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29" name="对象 28">
            <a:extLst>
              <a:ext uri="{FF2B5EF4-FFF2-40B4-BE49-F238E27FC236}">
                <a16:creationId xmlns:a16="http://schemas.microsoft.com/office/drawing/2014/main" id="{536616D1-58F3-28BE-A874-C56433982A49}"/>
              </a:ext>
            </a:extLst>
          </p:cNvPr>
          <p:cNvGraphicFramePr>
            <a:graphicFrameLocks noChangeAspect="1"/>
          </p:cNvGraphicFramePr>
          <p:nvPr>
            <p:extLst>
              <p:ext uri="{D42A27DB-BD31-4B8C-83A1-F6EECF244321}">
                <p14:modId xmlns:p14="http://schemas.microsoft.com/office/powerpoint/2010/main" val="885516072"/>
              </p:ext>
            </p:extLst>
          </p:nvPr>
        </p:nvGraphicFramePr>
        <p:xfrm>
          <a:off x="2347383" y="1611386"/>
          <a:ext cx="2908300" cy="355600"/>
        </p:xfrm>
        <a:graphic>
          <a:graphicData uri="http://schemas.openxmlformats.org/presentationml/2006/ole">
            <mc:AlternateContent xmlns:mc="http://schemas.openxmlformats.org/markup-compatibility/2006">
              <mc:Choice xmlns:v="urn:schemas-microsoft-com:vml" Requires="v">
                <p:oleObj name="Equation" r:id="rId10" imgW="2908080" imgH="355320" progId="Equation.DSMT4">
                  <p:embed/>
                </p:oleObj>
              </mc:Choice>
              <mc:Fallback>
                <p:oleObj name="Equation" r:id="rId10" imgW="2908080" imgH="355320" progId="Equation.DSMT4">
                  <p:embed/>
                  <p:pic>
                    <p:nvPicPr>
                      <p:cNvPr id="0" name=""/>
                      <p:cNvPicPr/>
                      <p:nvPr/>
                    </p:nvPicPr>
                    <p:blipFill>
                      <a:blip r:embed="rId11"/>
                      <a:stretch>
                        <a:fillRect/>
                      </a:stretch>
                    </p:blipFill>
                    <p:spPr>
                      <a:xfrm>
                        <a:off x="2347383" y="1611386"/>
                        <a:ext cx="2908300" cy="355600"/>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50FB52D2-B218-D816-0ACA-196A06C2EBF4}"/>
              </a:ext>
            </a:extLst>
          </p:cNvPr>
          <p:cNvSpPr txBox="1"/>
          <p:nvPr/>
        </p:nvSpPr>
        <p:spPr>
          <a:xfrm>
            <a:off x="1461758" y="1611386"/>
            <a:ext cx="90372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Output</a:t>
            </a:r>
            <a:endParaRPr lang="zh-CN" altLang="en-US" dirty="0">
              <a:latin typeface="Times New Roman" panose="02020603050405020304" pitchFamily="18" charset="0"/>
              <a:cs typeface="Times New Roman" panose="02020603050405020304" pitchFamily="18" charset="0"/>
            </a:endParaRPr>
          </a:p>
        </p:txBody>
      </p:sp>
      <p:graphicFrame>
        <p:nvGraphicFramePr>
          <p:cNvPr id="31" name="对象 30">
            <a:extLst>
              <a:ext uri="{FF2B5EF4-FFF2-40B4-BE49-F238E27FC236}">
                <a16:creationId xmlns:a16="http://schemas.microsoft.com/office/drawing/2014/main" id="{76C75D71-DC7B-C483-970B-3BBDEA336770}"/>
              </a:ext>
            </a:extLst>
          </p:cNvPr>
          <p:cNvGraphicFramePr>
            <a:graphicFrameLocks noChangeAspect="1"/>
          </p:cNvGraphicFramePr>
          <p:nvPr>
            <p:extLst>
              <p:ext uri="{D42A27DB-BD31-4B8C-83A1-F6EECF244321}">
                <p14:modId xmlns:p14="http://schemas.microsoft.com/office/powerpoint/2010/main" val="1407079233"/>
              </p:ext>
            </p:extLst>
          </p:nvPr>
        </p:nvGraphicFramePr>
        <p:xfrm>
          <a:off x="2367596" y="3047673"/>
          <a:ext cx="2310809" cy="305452"/>
        </p:xfrm>
        <a:graphic>
          <a:graphicData uri="http://schemas.openxmlformats.org/presentationml/2006/ole">
            <mc:AlternateContent xmlns:mc="http://schemas.openxmlformats.org/markup-compatibility/2006">
              <mc:Choice xmlns:v="urn:schemas-microsoft-com:vml" Requires="v">
                <p:oleObj name="Equation" r:id="rId12" imgW="2209680" imgH="291960" progId="Equation.DSMT4">
                  <p:embed/>
                </p:oleObj>
              </mc:Choice>
              <mc:Fallback>
                <p:oleObj name="Equation" r:id="rId12" imgW="2209680" imgH="291960" progId="Equation.DSMT4">
                  <p:embed/>
                  <p:pic>
                    <p:nvPicPr>
                      <p:cNvPr id="0" name=""/>
                      <p:cNvPicPr/>
                      <p:nvPr/>
                    </p:nvPicPr>
                    <p:blipFill>
                      <a:blip r:embed="rId13"/>
                      <a:stretch>
                        <a:fillRect/>
                      </a:stretch>
                    </p:blipFill>
                    <p:spPr>
                      <a:xfrm>
                        <a:off x="2367596" y="3047673"/>
                        <a:ext cx="2310809" cy="305452"/>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103D2F24-737C-F2C7-BC1A-2A26AA5028D0}"/>
              </a:ext>
            </a:extLst>
          </p:cNvPr>
          <p:cNvSpPr txBox="1"/>
          <p:nvPr/>
        </p:nvSpPr>
        <p:spPr>
          <a:xfrm>
            <a:off x="111761" y="3022496"/>
            <a:ext cx="220979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Adjustable Parameter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5212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SIMULATION RESULT</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16</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C7487AB-1894-BC51-A265-33DF77634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606" y="1473422"/>
            <a:ext cx="4795183" cy="3409146"/>
          </a:xfrm>
          <a:prstGeom prst="rect">
            <a:avLst/>
          </a:prstGeom>
        </p:spPr>
      </p:pic>
      <p:pic>
        <p:nvPicPr>
          <p:cNvPr id="10" name="图片 9">
            <a:extLst>
              <a:ext uri="{FF2B5EF4-FFF2-40B4-BE49-F238E27FC236}">
                <a16:creationId xmlns:a16="http://schemas.microsoft.com/office/drawing/2014/main" id="{8B9CD788-D19F-043F-62E7-874B7D09F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0177" y="1427033"/>
            <a:ext cx="4871073" cy="345553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531D571-F7D9-5AA9-3E15-ECE7E70C4F37}"/>
                  </a:ext>
                </a:extLst>
              </p:cNvPr>
              <p:cNvSpPr txBox="1"/>
              <p:nvPr/>
            </p:nvSpPr>
            <p:spPr>
              <a:xfrm>
                <a:off x="6551497" y="4918528"/>
                <a:ext cx="4508432" cy="851002"/>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The maximum transmit power of Sat versus the sum secrecy rate for SU and GU. (</a:t>
                </a:r>
                <a14:m>
                  <m:oMath xmlns:m="http://schemas.openxmlformats.org/officeDocument/2006/math">
                    <m:sSub>
                      <m:sSubPr>
                        <m:ctrlPr>
                          <a:rPr lang="en-US" altLang="zh-CN" sz="1600" i="1" dirty="0" err="1" smtClean="0">
                            <a:latin typeface="Cambria Math" panose="02040503050406030204" pitchFamily="18" charset="0"/>
                            <a:cs typeface="Times New Roman" panose="02020603050405020304" pitchFamily="18" charset="0"/>
                          </a:rPr>
                        </m:ctrlPr>
                      </m:sSubPr>
                      <m:e>
                        <m:r>
                          <a:rPr lang="en-US" altLang="zh-CN" sz="1600" i="1" dirty="0" err="1" smtClean="0">
                            <a:latin typeface="Cambria Math" panose="02040503050406030204" pitchFamily="18" charset="0"/>
                            <a:cs typeface="Times New Roman" panose="02020603050405020304" pitchFamily="18" charset="0"/>
                          </a:rPr>
                          <m:t>𝑃</m:t>
                        </m:r>
                      </m:e>
                      <m:sub>
                        <m:r>
                          <a:rPr lang="en-US" altLang="zh-CN" sz="1600" i="1" dirty="0" err="1" smtClean="0">
                            <a:latin typeface="Cambria Math" panose="02040503050406030204" pitchFamily="18" charset="0"/>
                            <a:cs typeface="Times New Roman" panose="02020603050405020304" pitchFamily="18" charset="0"/>
                          </a:rPr>
                          <m:t>𝑔</m:t>
                        </m:r>
                      </m:sub>
                    </m:sSub>
                  </m:oMath>
                </a14:m>
                <a:r>
                  <a:rPr lang="en-US" altLang="zh-CN" sz="1600" dirty="0">
                    <a:latin typeface="Times New Roman" panose="02020603050405020304" pitchFamily="18" charset="0"/>
                    <a:cs typeface="Times New Roman" panose="02020603050405020304" pitchFamily="18" charset="0"/>
                  </a:rPr>
                  <a:t>= 25 dB, </a:t>
                </a:r>
                <a14:m>
                  <m:oMath xmlns:m="http://schemas.openxmlformats.org/officeDocument/2006/math">
                    <m:sSubSup>
                      <m:sSubSupPr>
                        <m:ctrlPr>
                          <a:rPr lang="en-US" altLang="zh-CN" sz="1600" i="1" dirty="0" smtClean="0">
                            <a:latin typeface="Cambria Math" panose="02040503050406030204" pitchFamily="18" charset="0"/>
                            <a:cs typeface="Times New Roman" panose="02020603050405020304" pitchFamily="18" charset="0"/>
                          </a:rPr>
                        </m:ctrlPr>
                      </m:sSubSupPr>
                      <m:e>
                        <m:r>
                          <a:rPr lang="en-US" altLang="zh-CN" sz="1600" i="1" dirty="0" smtClean="0">
                            <a:latin typeface="Cambria Math" panose="02040503050406030204" pitchFamily="18" charset="0"/>
                            <a:cs typeface="Times New Roman" panose="02020603050405020304" pitchFamily="18" charset="0"/>
                          </a:rPr>
                          <m:t>𝑅</m:t>
                        </m:r>
                      </m:e>
                      <m:sub>
                        <m:r>
                          <a:rPr lang="en-US" altLang="zh-CN" sz="1600" i="1" dirty="0" err="1" smtClean="0">
                            <a:latin typeface="Cambria Math" panose="02040503050406030204" pitchFamily="18" charset="0"/>
                            <a:cs typeface="Times New Roman" panose="02020603050405020304" pitchFamily="18" charset="0"/>
                          </a:rPr>
                          <m:t>𝑔𝑢</m:t>
                        </m:r>
                      </m:sub>
                      <m:sup>
                        <m:r>
                          <a:rPr lang="en-US" altLang="zh-CN" sz="1600" i="1" dirty="0" smtClean="0">
                            <a:latin typeface="Cambria Math" panose="02040503050406030204" pitchFamily="18" charset="0"/>
                            <a:cs typeface="Times New Roman" panose="02020603050405020304" pitchFamily="18" charset="0"/>
                          </a:rPr>
                          <m:t>′</m:t>
                        </m:r>
                      </m:sup>
                    </m:sSubSup>
                  </m:oMath>
                </a14:m>
                <a:r>
                  <a:rPr lang="en-US" altLang="zh-CN" sz="1600" dirty="0">
                    <a:latin typeface="Times New Roman" panose="02020603050405020304" pitchFamily="18" charset="0"/>
                    <a:cs typeface="Times New Roman" panose="02020603050405020304" pitchFamily="18" charset="0"/>
                  </a:rPr>
                  <a:t>= 2.0 bit/s/Hz, </a:t>
                </a:r>
                <a14:m>
                  <m:oMath xmlns:m="http://schemas.openxmlformats.org/officeDocument/2006/math">
                    <m:sSubSup>
                      <m:sSubSupPr>
                        <m:ctrlPr>
                          <a:rPr lang="en-US" altLang="zh-CN" sz="1600" i="1" dirty="0" err="1" smtClean="0">
                            <a:latin typeface="Cambria Math" panose="02040503050406030204" pitchFamily="18" charset="0"/>
                            <a:cs typeface="Times New Roman" panose="02020603050405020304" pitchFamily="18" charset="0"/>
                          </a:rPr>
                        </m:ctrlPr>
                      </m:sSubSupPr>
                      <m:e>
                        <m:r>
                          <a:rPr lang="en-US" altLang="zh-CN" sz="1600" i="1" dirty="0" err="1" smtClean="0">
                            <a:latin typeface="Cambria Math" panose="02040503050406030204" pitchFamily="18" charset="0"/>
                            <a:cs typeface="Times New Roman" panose="02020603050405020304" pitchFamily="18" charset="0"/>
                          </a:rPr>
                          <m:t>𝑅</m:t>
                        </m:r>
                      </m:e>
                      <m:sub>
                        <m:r>
                          <a:rPr lang="en-US" altLang="zh-CN" sz="1600" i="1" dirty="0" err="1" smtClean="0">
                            <a:latin typeface="Cambria Math" panose="02040503050406030204" pitchFamily="18" charset="0"/>
                            <a:cs typeface="Times New Roman" panose="02020603050405020304" pitchFamily="18" charset="0"/>
                          </a:rPr>
                          <m:t>𝑠𝑢</m:t>
                        </m:r>
                      </m:sub>
                      <m:sup>
                        <m:r>
                          <a:rPr lang="en-US" altLang="zh-CN" sz="1600" i="1" dirty="0" smtClean="0">
                            <a:latin typeface="Cambria Math" panose="02040503050406030204" pitchFamily="18" charset="0"/>
                            <a:cs typeface="Times New Roman" panose="02020603050405020304" pitchFamily="18" charset="0"/>
                          </a:rPr>
                          <m:t>′</m:t>
                        </m:r>
                      </m:sup>
                    </m:sSubSup>
                  </m:oMath>
                </a14:m>
                <a:r>
                  <a:rPr lang="en-US" altLang="zh-CN" sz="1600" dirty="0">
                    <a:latin typeface="Times New Roman" panose="02020603050405020304" pitchFamily="18" charset="0"/>
                    <a:cs typeface="Times New Roman" panose="02020603050405020304" pitchFamily="18" charset="0"/>
                  </a:rPr>
                  <a:t>= 0.5 bit/s/Hz,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𝑁</m:t>
                    </m:r>
                    <m:r>
                      <a:rPr lang="en-US" altLang="zh-CN" sz="1600" i="1" dirty="0" smtClean="0">
                        <a:latin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𝑀</m:t>
                    </m:r>
                  </m:oMath>
                </a14:m>
                <a:r>
                  <a:rPr lang="en-US" altLang="zh-CN" sz="1600" dirty="0">
                    <a:latin typeface="Times New Roman" panose="02020603050405020304" pitchFamily="18" charset="0"/>
                    <a:cs typeface="Times New Roman" panose="02020603050405020304" pitchFamily="18" charset="0"/>
                  </a:rPr>
                  <a:t> = 4)</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5531D571-F7D9-5AA9-3E15-ECE7E70C4F37}"/>
                  </a:ext>
                </a:extLst>
              </p:cNvPr>
              <p:cNvSpPr txBox="1">
                <a:spLocks noRot="1" noChangeAspect="1" noMove="1" noResize="1" noEditPoints="1" noAdjustHandles="1" noChangeArrowheads="1" noChangeShapeType="1" noTextEdit="1"/>
              </p:cNvSpPr>
              <p:nvPr/>
            </p:nvSpPr>
            <p:spPr>
              <a:xfrm>
                <a:off x="6551497" y="4918528"/>
                <a:ext cx="4508432" cy="851002"/>
              </a:xfrm>
              <a:prstGeom prst="rect">
                <a:avLst/>
              </a:prstGeom>
              <a:blipFill>
                <a:blip r:embed="rId7"/>
                <a:stretch>
                  <a:fillRect l="-812" t="-2158" r="-541" b="-86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1946EBA-FB7C-3644-DDE2-2D1E1975FA12}"/>
                  </a:ext>
                </a:extLst>
              </p:cNvPr>
              <p:cNvSpPr txBox="1"/>
              <p:nvPr/>
            </p:nvSpPr>
            <p:spPr>
              <a:xfrm>
                <a:off x="1313392" y="4991878"/>
                <a:ext cx="4508433" cy="865878"/>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The maximum transmit power of BS versus the sum secrecy rate for SU and GU.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pitchFamily="18" charset="0"/>
                          </a:rPr>
                          <m:t>𝑃</m:t>
                        </m:r>
                      </m:e>
                      <m:sub>
                        <m:r>
                          <a:rPr lang="en-US" altLang="zh-CN" sz="1600" i="1" dirty="0" smtClean="0">
                            <a:latin typeface="Cambria Math" panose="02040503050406030204" pitchFamily="18" charset="0"/>
                          </a:rPr>
                          <m:t>𝑠</m:t>
                        </m:r>
                      </m:sub>
                    </m:sSub>
                  </m:oMath>
                </a14:m>
                <a:r>
                  <a:rPr lang="en-US" altLang="zh-CN" sz="1600" dirty="0">
                    <a:latin typeface="Times New Roman" panose="02020603050405020304" pitchFamily="18" charset="0"/>
                    <a:cs typeface="Times New Roman" panose="02020603050405020304" pitchFamily="18" charset="0"/>
                  </a:rPr>
                  <a:t>= 10 dB, </a:t>
                </a:r>
                <a14:m>
                  <m:oMath xmlns:m="http://schemas.openxmlformats.org/officeDocument/2006/math">
                    <m:sSubSup>
                      <m:sSubSupPr>
                        <m:ctrlPr>
                          <a:rPr lang="en-US" altLang="zh-CN" sz="1600" i="1" dirty="0" smtClean="0">
                            <a:latin typeface="Cambria Math" panose="02040503050406030204" pitchFamily="18" charset="0"/>
                          </a:rPr>
                        </m:ctrlPr>
                      </m:sSubSupPr>
                      <m:e>
                        <m:r>
                          <a:rPr lang="en-US" altLang="zh-CN" sz="1600" i="1" dirty="0" smtClean="0">
                            <a:latin typeface="Cambria Math" panose="02040503050406030204" pitchFamily="18" charset="0"/>
                          </a:rPr>
                          <m:t>𝑅</m:t>
                        </m:r>
                      </m:e>
                      <m:sub>
                        <m:r>
                          <a:rPr lang="en-US" altLang="zh-CN" sz="1600" i="1" dirty="0" smtClean="0">
                            <a:latin typeface="Cambria Math" panose="02040503050406030204" pitchFamily="18" charset="0"/>
                          </a:rPr>
                          <m:t>𝑔𝑢</m:t>
                        </m:r>
                      </m:sub>
                      <m:sup>
                        <m:r>
                          <a:rPr lang="en-US" altLang="zh-CN" sz="1600" i="1" dirty="0" smtClean="0">
                            <a:latin typeface="Cambria Math" panose="02040503050406030204" pitchFamily="18" charset="0"/>
                          </a:rPr>
                          <m:t>’</m:t>
                        </m:r>
                      </m:sup>
                    </m:sSubSup>
                  </m:oMath>
                </a14:m>
                <a:r>
                  <a:rPr lang="en-US" altLang="zh-CN" sz="1600" dirty="0">
                    <a:latin typeface="Times New Roman" panose="02020603050405020304" pitchFamily="18" charset="0"/>
                    <a:cs typeface="Times New Roman" panose="02020603050405020304" pitchFamily="18" charset="0"/>
                  </a:rPr>
                  <a:t>= 0.5 bit/s/Hz, </a:t>
                </a:r>
                <a14:m>
                  <m:oMath xmlns:m="http://schemas.openxmlformats.org/officeDocument/2006/math">
                    <m:sSubSup>
                      <m:sSubSupPr>
                        <m:ctrlPr>
                          <a:rPr lang="en-US" altLang="zh-CN" sz="1600" i="1" dirty="0" smtClean="0">
                            <a:latin typeface="Cambria Math" panose="02040503050406030204" pitchFamily="18" charset="0"/>
                          </a:rPr>
                        </m:ctrlPr>
                      </m:sSubSupPr>
                      <m:e>
                        <m:r>
                          <a:rPr lang="en-US" altLang="zh-CN" sz="1600" i="1" dirty="0" smtClean="0">
                            <a:latin typeface="Cambria Math" panose="02040503050406030204" pitchFamily="18" charset="0"/>
                          </a:rPr>
                          <m:t>𝑅</m:t>
                        </m:r>
                      </m:e>
                      <m:sub>
                        <m:r>
                          <a:rPr lang="en-US" altLang="zh-CN" sz="1600" i="1" dirty="0" smtClean="0">
                            <a:latin typeface="Cambria Math" panose="02040503050406030204" pitchFamily="18" charset="0"/>
                          </a:rPr>
                          <m:t>𝑠𝑢</m:t>
                        </m:r>
                      </m:sub>
                      <m:sup>
                        <m:r>
                          <a:rPr lang="en-US" altLang="zh-CN" sz="1600" i="1" dirty="0" smtClean="0">
                            <a:latin typeface="Cambria Math" panose="02040503050406030204" pitchFamily="18" charset="0"/>
                          </a:rPr>
                          <m:t>′</m:t>
                        </m:r>
                      </m:sup>
                    </m:sSubSup>
                  </m:oMath>
                </a14:m>
                <a:r>
                  <a:rPr lang="en-US" altLang="zh-CN" sz="1600" dirty="0">
                    <a:latin typeface="Times New Roman" panose="02020603050405020304" pitchFamily="18" charset="0"/>
                    <a:cs typeface="Times New Roman" panose="02020603050405020304" pitchFamily="18" charset="0"/>
                  </a:rPr>
                  <a:t>= 0.5 bit/s/Hz, </a:t>
                </a:r>
                <a14:m>
                  <m:oMath xmlns:m="http://schemas.openxmlformats.org/officeDocument/2006/math">
                    <m:r>
                      <a:rPr lang="en-US" altLang="zh-CN" sz="1600" i="1" dirty="0" smtClean="0">
                        <a:latin typeface="Cambria Math" panose="02040503050406030204" pitchFamily="18" charset="0"/>
                      </a:rPr>
                      <m:t>𝑁</m:t>
                    </m:r>
                    <m:r>
                      <a:rPr lang="en-US" altLang="zh-CN" sz="1600" i="1" dirty="0" smtClean="0">
                        <a:latin typeface="Cambria Math" panose="02040503050406030204" pitchFamily="18" charset="0"/>
                      </a:rPr>
                      <m:t> </m:t>
                    </m:r>
                  </m:oMath>
                </a14:m>
                <a:r>
                  <a:rPr lang="en-US" altLang="zh-CN"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600" i="1" dirty="0" smtClean="0">
                        <a:latin typeface="Cambria Math" panose="02040503050406030204" pitchFamily="18" charset="0"/>
                      </a:rPr>
                      <m:t>𝑀</m:t>
                    </m:r>
                  </m:oMath>
                </a14:m>
                <a:r>
                  <a:rPr lang="en-US" altLang="zh-CN" sz="1600" dirty="0">
                    <a:latin typeface="Times New Roman" panose="02020603050405020304" pitchFamily="18" charset="0"/>
                    <a:cs typeface="Times New Roman" panose="02020603050405020304" pitchFamily="18" charset="0"/>
                  </a:rPr>
                  <a:t> = 4)</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B1946EBA-FB7C-3644-DDE2-2D1E1975FA12}"/>
                  </a:ext>
                </a:extLst>
              </p:cNvPr>
              <p:cNvSpPr txBox="1">
                <a:spLocks noRot="1" noChangeAspect="1" noMove="1" noResize="1" noEditPoints="1" noAdjustHandles="1" noChangeArrowheads="1" noChangeShapeType="1" noTextEdit="1"/>
              </p:cNvSpPr>
              <p:nvPr/>
            </p:nvSpPr>
            <p:spPr>
              <a:xfrm>
                <a:off x="1313392" y="4991878"/>
                <a:ext cx="4508433" cy="865878"/>
              </a:xfrm>
              <a:prstGeom prst="rect">
                <a:avLst/>
              </a:prstGeom>
              <a:blipFill>
                <a:blip r:embed="rId8"/>
                <a:stretch>
                  <a:fillRect l="-676" t="-2113" r="-270" b="-8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063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SIMULATION RESULT</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17</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050EF87-1673-1621-9457-685A37735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736" y="1662546"/>
            <a:ext cx="4709475" cy="3351048"/>
          </a:xfrm>
          <a:prstGeom prst="rect">
            <a:avLst/>
          </a:prstGeom>
        </p:spPr>
      </p:pic>
      <p:pic>
        <p:nvPicPr>
          <p:cNvPr id="15" name="图片 14">
            <a:extLst>
              <a:ext uri="{FF2B5EF4-FFF2-40B4-BE49-F238E27FC236}">
                <a16:creationId xmlns:a16="http://schemas.microsoft.com/office/drawing/2014/main" id="{6310CA3E-1B83-BF7D-6417-73DFADF79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1369" y="1662546"/>
            <a:ext cx="4709475" cy="3335447"/>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E8B6DF5-8F19-207D-2422-274397981EE6}"/>
                  </a:ext>
                </a:extLst>
              </p:cNvPr>
              <p:cNvSpPr txBox="1"/>
              <p:nvPr/>
            </p:nvSpPr>
            <p:spPr>
              <a:xfrm>
                <a:off x="1341173" y="5109188"/>
                <a:ext cx="4502192" cy="851002"/>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The minimum secrecy rate constraint for GU versus the sum secrecy rate for SU and GU. (</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𝑃</m:t>
                        </m:r>
                      </m:e>
                      <m:sub>
                        <m:r>
                          <a:rPr lang="en-US" altLang="zh-CN" sz="1600" i="1" dirty="0" smtClean="0">
                            <a:latin typeface="Cambria Math" panose="02040503050406030204" pitchFamily="18" charset="0"/>
                            <a:cs typeface="Times New Roman" panose="02020603050405020304" pitchFamily="18" charset="0"/>
                          </a:rPr>
                          <m:t>𝑠</m:t>
                        </m:r>
                      </m:sub>
                    </m:sSub>
                  </m:oMath>
                </a14:m>
                <a:r>
                  <a:rPr lang="en-US" altLang="zh-CN" sz="1600" dirty="0">
                    <a:latin typeface="Times New Roman" panose="02020603050405020304" pitchFamily="18" charset="0"/>
                    <a:cs typeface="Times New Roman" panose="02020603050405020304" pitchFamily="18" charset="0"/>
                  </a:rPr>
                  <a:t>= 10 dB,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 </m:t>
                    </m:r>
                    <m:sSub>
                      <m:sSubPr>
                        <m:ctrlPr>
                          <a:rPr lang="en-US" altLang="zh-CN" sz="1600" i="1" dirty="0" err="1" smtClean="0">
                            <a:latin typeface="Cambria Math" panose="02040503050406030204" pitchFamily="18" charset="0"/>
                            <a:cs typeface="Times New Roman" panose="02020603050405020304" pitchFamily="18" charset="0"/>
                          </a:rPr>
                        </m:ctrlPr>
                      </m:sSubPr>
                      <m:e>
                        <m:r>
                          <a:rPr lang="en-US" altLang="zh-CN" sz="1600" i="1" dirty="0" err="1" smtClean="0">
                            <a:latin typeface="Cambria Math" panose="02040503050406030204" pitchFamily="18" charset="0"/>
                            <a:cs typeface="Times New Roman" panose="02020603050405020304" pitchFamily="18" charset="0"/>
                          </a:rPr>
                          <m:t>𝑃</m:t>
                        </m:r>
                      </m:e>
                      <m:sub>
                        <m:r>
                          <a:rPr lang="en-US" altLang="zh-CN" sz="1600" i="1" dirty="0" err="1" smtClean="0">
                            <a:latin typeface="Cambria Math" panose="02040503050406030204" pitchFamily="18" charset="0"/>
                            <a:cs typeface="Times New Roman" panose="02020603050405020304" pitchFamily="18" charset="0"/>
                          </a:rPr>
                          <m:t>𝑔</m:t>
                        </m:r>
                      </m:sub>
                    </m:sSub>
                  </m:oMath>
                </a14:m>
                <a:r>
                  <a:rPr lang="en-US" altLang="zh-CN" sz="1600" dirty="0">
                    <a:latin typeface="Times New Roman" panose="02020603050405020304" pitchFamily="18" charset="0"/>
                    <a:cs typeface="Times New Roman" panose="02020603050405020304" pitchFamily="18" charset="0"/>
                  </a:rPr>
                  <a:t>= 30 dB, </a:t>
                </a:r>
                <a14:m>
                  <m:oMath xmlns:m="http://schemas.openxmlformats.org/officeDocument/2006/math">
                    <m:sSubSup>
                      <m:sSubSupPr>
                        <m:ctrlPr>
                          <a:rPr lang="en-US" altLang="zh-CN" sz="1600" i="1" dirty="0" smtClean="0">
                            <a:latin typeface="Cambria Math" panose="02040503050406030204" pitchFamily="18" charset="0"/>
                            <a:cs typeface="Times New Roman" panose="02020603050405020304" pitchFamily="18" charset="0"/>
                          </a:rPr>
                        </m:ctrlPr>
                      </m:sSubSupPr>
                      <m:e>
                        <m:r>
                          <a:rPr lang="en-US" altLang="zh-CN" sz="1600" i="1" dirty="0" smtClean="0">
                            <a:latin typeface="Cambria Math" panose="02040503050406030204" pitchFamily="18" charset="0"/>
                            <a:cs typeface="Times New Roman" panose="02020603050405020304" pitchFamily="18" charset="0"/>
                          </a:rPr>
                          <m:t>𝑅</m:t>
                        </m:r>
                      </m:e>
                      <m:sub>
                        <m:r>
                          <a:rPr lang="en-US" altLang="zh-CN" sz="1600" i="1" dirty="0" smtClean="0">
                            <a:latin typeface="Cambria Math" panose="02040503050406030204" pitchFamily="18" charset="0"/>
                            <a:cs typeface="Times New Roman" panose="02020603050405020304" pitchFamily="18" charset="0"/>
                          </a:rPr>
                          <m:t>𝑠𝑢</m:t>
                        </m:r>
                      </m:sub>
                      <m:sup>
                        <m:r>
                          <a:rPr lang="en-US" altLang="zh-CN" sz="1600" i="1" dirty="0" smtClean="0">
                            <a:latin typeface="Cambria Math" panose="02040503050406030204" pitchFamily="18" charset="0"/>
                            <a:cs typeface="Times New Roman" panose="02020603050405020304" pitchFamily="18" charset="0"/>
                          </a:rPr>
                          <m:t>′</m:t>
                        </m:r>
                      </m:sup>
                    </m:sSubSup>
                  </m:oMath>
                </a14:m>
                <a:r>
                  <a:rPr lang="en-US" altLang="zh-CN" sz="1600" dirty="0">
                    <a:latin typeface="Times New Roman" panose="02020603050405020304" pitchFamily="18" charset="0"/>
                    <a:cs typeface="Times New Roman" panose="02020603050405020304" pitchFamily="18" charset="0"/>
                  </a:rPr>
                  <a:t>= 0.5 bit/s/Hz,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𝑁</m:t>
                    </m:r>
                  </m:oMath>
                </a14:m>
                <a:r>
                  <a:rPr lang="en-US" altLang="zh-CN" sz="1600"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𝑀</m:t>
                    </m:r>
                    <m:r>
                      <a:rPr lang="en-US" altLang="zh-CN" sz="1600" i="1" dirty="0" smtClean="0">
                        <a:latin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 4)</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E8B6DF5-8F19-207D-2422-274397981EE6}"/>
                  </a:ext>
                </a:extLst>
              </p:cNvPr>
              <p:cNvSpPr txBox="1">
                <a:spLocks noRot="1" noChangeAspect="1" noMove="1" noResize="1" noEditPoints="1" noAdjustHandles="1" noChangeArrowheads="1" noChangeShapeType="1" noTextEdit="1"/>
              </p:cNvSpPr>
              <p:nvPr/>
            </p:nvSpPr>
            <p:spPr>
              <a:xfrm>
                <a:off x="1341173" y="5109188"/>
                <a:ext cx="4502192" cy="851002"/>
              </a:xfrm>
              <a:prstGeom prst="rect">
                <a:avLst/>
              </a:prstGeom>
              <a:blipFill>
                <a:blip r:embed="rId7"/>
                <a:stretch>
                  <a:fillRect l="-677" t="-2143" r="-135"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2AF583-8B92-225A-F00F-FE1F4D045365}"/>
                  </a:ext>
                </a:extLst>
              </p:cNvPr>
              <p:cNvSpPr txBox="1"/>
              <p:nvPr/>
            </p:nvSpPr>
            <p:spPr>
              <a:xfrm>
                <a:off x="6650175" y="5109188"/>
                <a:ext cx="4439976" cy="851002"/>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The minimum secrecy rate constraint for SU versus the sum secrecy rate for SU and GU. (</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𝑃</m:t>
                        </m:r>
                      </m:e>
                      <m:sub>
                        <m:r>
                          <a:rPr lang="en-US" altLang="zh-CN" sz="1600" i="1" dirty="0" smtClean="0">
                            <a:latin typeface="Cambria Math" panose="02040503050406030204" pitchFamily="18" charset="0"/>
                            <a:cs typeface="Times New Roman" panose="02020603050405020304" pitchFamily="18" charset="0"/>
                          </a:rPr>
                          <m:t>𝑠</m:t>
                        </m:r>
                      </m:sub>
                    </m:sSub>
                  </m:oMath>
                </a14:m>
                <a:r>
                  <a:rPr lang="en-US" altLang="zh-CN" sz="1600" dirty="0">
                    <a:latin typeface="Times New Roman" panose="02020603050405020304" pitchFamily="18" charset="0"/>
                    <a:cs typeface="Times New Roman" panose="02020603050405020304" pitchFamily="18" charset="0"/>
                  </a:rPr>
                  <a:t> = 15 dB, </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smtClean="0">
                            <a:latin typeface="Cambria Math" panose="02040503050406030204" pitchFamily="18" charset="0"/>
                            <a:cs typeface="Times New Roman" panose="02020603050405020304" pitchFamily="18" charset="0"/>
                          </a:rPr>
                          <m:t>𝑃</m:t>
                        </m:r>
                      </m:e>
                      <m:sub>
                        <m:r>
                          <a:rPr lang="en-US" altLang="zh-CN" sz="1600" i="1" dirty="0" smtClean="0">
                            <a:latin typeface="Cambria Math" panose="02040503050406030204" pitchFamily="18" charset="0"/>
                            <a:cs typeface="Times New Roman" panose="02020603050405020304" pitchFamily="18" charset="0"/>
                          </a:rPr>
                          <m:t>𝑔</m:t>
                        </m:r>
                      </m:sub>
                    </m:sSub>
                  </m:oMath>
                </a14:m>
                <a:r>
                  <a:rPr lang="en-US" altLang="zh-CN" sz="1600" dirty="0">
                    <a:latin typeface="Times New Roman" panose="02020603050405020304" pitchFamily="18" charset="0"/>
                    <a:cs typeface="Times New Roman" panose="02020603050405020304" pitchFamily="18" charset="0"/>
                  </a:rPr>
                  <a:t> = 25 dB, </a:t>
                </a:r>
                <a14:m>
                  <m:oMath xmlns:m="http://schemas.openxmlformats.org/officeDocument/2006/math">
                    <m:sSubSup>
                      <m:sSubSupPr>
                        <m:ctrlPr>
                          <a:rPr lang="en-US" altLang="zh-CN" sz="1600" i="1" dirty="0" smtClean="0">
                            <a:latin typeface="Cambria Math" panose="02040503050406030204" pitchFamily="18" charset="0"/>
                            <a:cs typeface="Times New Roman" panose="02020603050405020304" pitchFamily="18" charset="0"/>
                          </a:rPr>
                        </m:ctrlPr>
                      </m:sSubSupPr>
                      <m:e>
                        <m:r>
                          <a:rPr lang="en-US" altLang="zh-CN" sz="1600" i="1" dirty="0" smtClean="0">
                            <a:latin typeface="Cambria Math" panose="02040503050406030204" pitchFamily="18" charset="0"/>
                            <a:cs typeface="Times New Roman" panose="02020603050405020304" pitchFamily="18" charset="0"/>
                          </a:rPr>
                          <m:t>𝑅</m:t>
                        </m:r>
                      </m:e>
                      <m:sub>
                        <m:r>
                          <a:rPr lang="en-US" altLang="zh-CN" sz="1600" i="1" dirty="0" smtClean="0">
                            <a:latin typeface="Cambria Math" panose="02040503050406030204" pitchFamily="18" charset="0"/>
                            <a:cs typeface="Times New Roman" panose="02020603050405020304" pitchFamily="18" charset="0"/>
                          </a:rPr>
                          <m:t>𝑔𝑢</m:t>
                        </m:r>
                      </m:sub>
                      <m:sup>
                        <m:r>
                          <a:rPr lang="en-US" altLang="zh-CN" sz="1600" i="1" dirty="0" smtClean="0">
                            <a:latin typeface="Cambria Math" panose="02040503050406030204" pitchFamily="18" charset="0"/>
                            <a:cs typeface="Times New Roman" panose="02020603050405020304" pitchFamily="18" charset="0"/>
                          </a:rPr>
                          <m:t>′</m:t>
                        </m:r>
                      </m:sup>
                    </m:sSubSup>
                  </m:oMath>
                </a14:m>
                <a:r>
                  <a:rPr lang="en-US" altLang="zh-CN" sz="1600" dirty="0">
                    <a:latin typeface="Times New Roman" panose="02020603050405020304" pitchFamily="18" charset="0"/>
                    <a:cs typeface="Times New Roman" panose="02020603050405020304" pitchFamily="18" charset="0"/>
                  </a:rPr>
                  <a:t>= 1.0 bit/s/Hz,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𝑁</m:t>
                    </m:r>
                  </m:oMath>
                </a14:m>
                <a:r>
                  <a:rPr lang="en-US" altLang="zh-CN" sz="1600" dirty="0">
                    <a:latin typeface="Times New Roman" panose="02020603050405020304" pitchFamily="18" charset="0"/>
                    <a:cs typeface="Times New Roman" panose="02020603050405020304" pitchFamily="18" charset="0"/>
                  </a:rPr>
                  <a:t> = </a:t>
                </a:r>
                <a14:m>
                  <m:oMath xmlns:m="http://schemas.openxmlformats.org/officeDocument/2006/math">
                    <m:r>
                      <a:rPr lang="en-US" altLang="zh-CN" sz="1600" i="1" dirty="0" smtClean="0">
                        <a:latin typeface="Cambria Math" panose="02040503050406030204" pitchFamily="18" charset="0"/>
                        <a:cs typeface="Times New Roman" panose="02020603050405020304" pitchFamily="18" charset="0"/>
                      </a:rPr>
                      <m:t>𝑀</m:t>
                    </m:r>
                  </m:oMath>
                </a14:m>
                <a:r>
                  <a:rPr lang="en-US" altLang="zh-CN" sz="1600" dirty="0">
                    <a:latin typeface="Times New Roman" panose="02020603050405020304" pitchFamily="18" charset="0"/>
                    <a:cs typeface="Times New Roman" panose="02020603050405020304" pitchFamily="18" charset="0"/>
                  </a:rPr>
                  <a:t> = 4)</a:t>
                </a:r>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1D2AF583-8B92-225A-F00F-FE1F4D045365}"/>
                  </a:ext>
                </a:extLst>
              </p:cNvPr>
              <p:cNvSpPr txBox="1">
                <a:spLocks noRot="1" noChangeAspect="1" noMove="1" noResize="1" noEditPoints="1" noAdjustHandles="1" noChangeArrowheads="1" noChangeShapeType="1" noTextEdit="1"/>
              </p:cNvSpPr>
              <p:nvPr/>
            </p:nvSpPr>
            <p:spPr>
              <a:xfrm>
                <a:off x="6650175" y="5109188"/>
                <a:ext cx="4439976" cy="851002"/>
              </a:xfrm>
              <a:prstGeom prst="rect">
                <a:avLst/>
              </a:prstGeom>
              <a:blipFill>
                <a:blip r:embed="rId8"/>
                <a:stretch>
                  <a:fillRect l="-824" t="-2143" r="-687"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8191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8F9651E-1F0F-4C1F-BBF8-32A49ABDC6FE}"/>
              </a:ext>
            </a:extLst>
          </p:cNvPr>
          <p:cNvGrpSpPr/>
          <p:nvPr/>
        </p:nvGrpSpPr>
        <p:grpSpPr>
          <a:xfrm>
            <a:off x="7270454" y="0"/>
            <a:ext cx="4921548" cy="6858000"/>
            <a:chOff x="7270454" y="0"/>
            <a:chExt cx="4921548" cy="6858000"/>
          </a:xfrm>
        </p:grpSpPr>
        <p:pic>
          <p:nvPicPr>
            <p:cNvPr id="15" name="图片 14">
              <a:extLst>
                <a:ext uri="{FF2B5EF4-FFF2-40B4-BE49-F238E27FC236}">
                  <a16:creationId xmlns:a16="http://schemas.microsoft.com/office/drawing/2014/main" id="{00240BA2-88DB-4EEB-8130-E97A9CFAB7C5}"/>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6" name="任意多边形: 形状 15">
              <a:extLst>
                <a:ext uri="{FF2B5EF4-FFF2-40B4-BE49-F238E27FC236}">
                  <a16:creationId xmlns:a16="http://schemas.microsoft.com/office/drawing/2014/main" id="{EA5F8242-9998-4863-B4F4-A1C83E47DC9C}"/>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2060573" y="1491062"/>
            <a:ext cx="8070853" cy="387587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F483A46-8CA0-4180-AFE7-974838CDB0CB}"/>
              </a:ext>
            </a:extLst>
          </p:cNvPr>
          <p:cNvSpPr txBox="1"/>
          <p:nvPr/>
        </p:nvSpPr>
        <p:spPr>
          <a:xfrm>
            <a:off x="3715703" y="2767280"/>
            <a:ext cx="4760594" cy="1323439"/>
          </a:xfrm>
          <a:prstGeom prst="rect">
            <a:avLst/>
          </a:prstGeom>
          <a:noFill/>
        </p:spPr>
        <p:txBody>
          <a:bodyPr wrap="square" rtlCol="0">
            <a:spAutoFit/>
          </a:bodyPr>
          <a:lstStyle/>
          <a:p>
            <a:r>
              <a:rPr lang="en-US" altLang="zh-CN" sz="80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THANKS</a:t>
            </a:r>
          </a:p>
        </p:txBody>
      </p:sp>
      <p:sp>
        <p:nvSpPr>
          <p:cNvPr id="3" name="灯片编号占位符 2">
            <a:extLst>
              <a:ext uri="{FF2B5EF4-FFF2-40B4-BE49-F238E27FC236}">
                <a16:creationId xmlns:a16="http://schemas.microsoft.com/office/drawing/2014/main" id="{55C43FD5-8F47-4A8B-93DF-1021B4250271}"/>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18</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737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CONTENT</a:t>
            </a:r>
          </a:p>
        </p:txBody>
      </p:sp>
      <p:grpSp>
        <p:nvGrpSpPr>
          <p:cNvPr id="34" name="组合 33">
            <a:extLst>
              <a:ext uri="{FF2B5EF4-FFF2-40B4-BE49-F238E27FC236}">
                <a16:creationId xmlns:a16="http://schemas.microsoft.com/office/drawing/2014/main" id="{1CE65B4F-3B4C-408A-9F9E-9B3D3E36FA78}"/>
              </a:ext>
            </a:extLst>
          </p:cNvPr>
          <p:cNvGrpSpPr/>
          <p:nvPr/>
        </p:nvGrpSpPr>
        <p:grpSpPr>
          <a:xfrm>
            <a:off x="1861856" y="2176374"/>
            <a:ext cx="2642094" cy="523220"/>
            <a:chOff x="2105696" y="1756621"/>
            <a:chExt cx="2642094" cy="523220"/>
          </a:xfrm>
        </p:grpSpPr>
        <p:grpSp>
          <p:nvGrpSpPr>
            <p:cNvPr id="14" name="组合 13">
              <a:extLst>
                <a:ext uri="{FF2B5EF4-FFF2-40B4-BE49-F238E27FC236}">
                  <a16:creationId xmlns:a16="http://schemas.microsoft.com/office/drawing/2014/main" id="{B14AF294-D9BE-4A8D-A73C-B89CEE201C58}"/>
                </a:ext>
              </a:extLst>
            </p:cNvPr>
            <p:cNvGrpSpPr/>
            <p:nvPr/>
          </p:nvGrpSpPr>
          <p:grpSpPr>
            <a:xfrm>
              <a:off x="2105696" y="1792032"/>
              <a:ext cx="452398" cy="452398"/>
              <a:chOff x="2105696" y="1742153"/>
              <a:chExt cx="452398" cy="452398"/>
            </a:xfrm>
          </p:grpSpPr>
          <p:sp>
            <p:nvSpPr>
              <p:cNvPr id="16" name="椭圆 15">
                <a:extLst>
                  <a:ext uri="{FF2B5EF4-FFF2-40B4-BE49-F238E27FC236}">
                    <a16:creationId xmlns:a16="http://schemas.microsoft.com/office/drawing/2014/main" id="{0C807559-ABDC-4994-8C2C-C234C3746729}"/>
                  </a:ext>
                </a:extLst>
              </p:cNvPr>
              <p:cNvSpPr/>
              <p:nvPr/>
            </p:nvSpPr>
            <p:spPr>
              <a:xfrm>
                <a:off x="2105696" y="1742153"/>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文本框 18">
                <a:extLst>
                  <a:ext uri="{FF2B5EF4-FFF2-40B4-BE49-F238E27FC236}">
                    <a16:creationId xmlns:a16="http://schemas.microsoft.com/office/drawing/2014/main" id="{03C85A8F-8036-4949-8F54-C8244638B2F6}"/>
                  </a:ext>
                </a:extLst>
              </p:cNvPr>
              <p:cNvSpPr txBox="1"/>
              <p:nvPr/>
            </p:nvSpPr>
            <p:spPr>
              <a:xfrm>
                <a:off x="2176115" y="178114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4" name="文本框 22">
              <a:extLst>
                <a:ext uri="{FF2B5EF4-FFF2-40B4-BE49-F238E27FC236}">
                  <a16:creationId xmlns:a16="http://schemas.microsoft.com/office/drawing/2014/main" id="{7ED6008B-48B9-418C-AF0E-562CC69D52E7}"/>
                </a:ext>
              </a:extLst>
            </p:cNvPr>
            <p:cNvSpPr txBox="1"/>
            <p:nvPr/>
          </p:nvSpPr>
          <p:spPr>
            <a:xfrm>
              <a:off x="2668800" y="1756621"/>
              <a:ext cx="20789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endParaRPr lang="zh-CN" alt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35" name="组合 34">
            <a:extLst>
              <a:ext uri="{FF2B5EF4-FFF2-40B4-BE49-F238E27FC236}">
                <a16:creationId xmlns:a16="http://schemas.microsoft.com/office/drawing/2014/main" id="{738A52C1-C2E4-4BDB-A1FC-8D6879013036}"/>
              </a:ext>
            </a:extLst>
          </p:cNvPr>
          <p:cNvGrpSpPr/>
          <p:nvPr/>
        </p:nvGrpSpPr>
        <p:grpSpPr>
          <a:xfrm>
            <a:off x="1861856" y="3081038"/>
            <a:ext cx="2815851" cy="523220"/>
            <a:chOff x="2105696" y="2663030"/>
            <a:chExt cx="2815851" cy="523220"/>
          </a:xfrm>
        </p:grpSpPr>
        <p:grpSp>
          <p:nvGrpSpPr>
            <p:cNvPr id="15" name="组合 14">
              <a:extLst>
                <a:ext uri="{FF2B5EF4-FFF2-40B4-BE49-F238E27FC236}">
                  <a16:creationId xmlns:a16="http://schemas.microsoft.com/office/drawing/2014/main" id="{E4D4A398-918D-42C2-BBC3-47F62B70F6D1}"/>
                </a:ext>
              </a:extLst>
            </p:cNvPr>
            <p:cNvGrpSpPr/>
            <p:nvPr/>
          </p:nvGrpSpPr>
          <p:grpSpPr>
            <a:xfrm>
              <a:off x="2105696" y="2698441"/>
              <a:ext cx="452398" cy="452398"/>
              <a:chOff x="2105696" y="2647097"/>
              <a:chExt cx="452398" cy="452398"/>
            </a:xfrm>
          </p:grpSpPr>
          <p:sp>
            <p:nvSpPr>
              <p:cNvPr id="17" name="椭圆 16">
                <a:extLst>
                  <a:ext uri="{FF2B5EF4-FFF2-40B4-BE49-F238E27FC236}">
                    <a16:creationId xmlns:a16="http://schemas.microsoft.com/office/drawing/2014/main" id="{27205D5A-DF0A-45B7-9CAA-E7E1ECFB5CE8}"/>
                  </a:ext>
                </a:extLst>
              </p:cNvPr>
              <p:cNvSpPr/>
              <p:nvPr/>
            </p:nvSpPr>
            <p:spPr>
              <a:xfrm>
                <a:off x="2105696" y="2647097"/>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19">
                <a:extLst>
                  <a:ext uri="{FF2B5EF4-FFF2-40B4-BE49-F238E27FC236}">
                    <a16:creationId xmlns:a16="http://schemas.microsoft.com/office/drawing/2014/main" id="{23F21D51-F6A3-4B39-86CD-5024A50344A5}"/>
                  </a:ext>
                </a:extLst>
              </p:cNvPr>
              <p:cNvSpPr txBox="1"/>
              <p:nvPr/>
            </p:nvSpPr>
            <p:spPr>
              <a:xfrm>
                <a:off x="2165174" y="267132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5" name="文本框 23">
              <a:extLst>
                <a:ext uri="{FF2B5EF4-FFF2-40B4-BE49-F238E27FC236}">
                  <a16:creationId xmlns:a16="http://schemas.microsoft.com/office/drawing/2014/main" id="{DE8316C7-3D43-4AEF-B173-15C319FDF297}"/>
                </a:ext>
              </a:extLst>
            </p:cNvPr>
            <p:cNvSpPr txBox="1"/>
            <p:nvPr/>
          </p:nvSpPr>
          <p:spPr>
            <a:xfrm>
              <a:off x="2668799" y="2663030"/>
              <a:ext cx="225274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Model</a:t>
              </a:r>
              <a:endParaRPr lang="zh-CN" altLang="en-US"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6E91A205-3DE0-4D6A-B963-63FF207D3537}"/>
              </a:ext>
            </a:extLst>
          </p:cNvPr>
          <p:cNvGrpSpPr/>
          <p:nvPr/>
        </p:nvGrpSpPr>
        <p:grpSpPr>
          <a:xfrm>
            <a:off x="1861856" y="3985702"/>
            <a:ext cx="7326210" cy="523220"/>
            <a:chOff x="2105696" y="3562398"/>
            <a:chExt cx="7326210" cy="523220"/>
          </a:xfrm>
        </p:grpSpPr>
        <p:grpSp>
          <p:nvGrpSpPr>
            <p:cNvPr id="31" name="组合 30">
              <a:extLst>
                <a:ext uri="{FF2B5EF4-FFF2-40B4-BE49-F238E27FC236}">
                  <a16:creationId xmlns:a16="http://schemas.microsoft.com/office/drawing/2014/main" id="{2759DA1E-CCF1-4144-9080-8BDA6598DC88}"/>
                </a:ext>
              </a:extLst>
            </p:cNvPr>
            <p:cNvGrpSpPr/>
            <p:nvPr/>
          </p:nvGrpSpPr>
          <p:grpSpPr>
            <a:xfrm>
              <a:off x="2105696" y="3597809"/>
              <a:ext cx="452398" cy="452398"/>
              <a:chOff x="2105696" y="3552041"/>
              <a:chExt cx="452398" cy="452398"/>
            </a:xfrm>
          </p:grpSpPr>
          <p:sp>
            <p:nvSpPr>
              <p:cNvPr id="18" name="椭圆 17">
                <a:extLst>
                  <a:ext uri="{FF2B5EF4-FFF2-40B4-BE49-F238E27FC236}">
                    <a16:creationId xmlns:a16="http://schemas.microsoft.com/office/drawing/2014/main" id="{1A25EDE6-945E-45BC-9CAD-ED35A5239F4D}"/>
                  </a:ext>
                </a:extLst>
              </p:cNvPr>
              <p:cNvSpPr/>
              <p:nvPr/>
            </p:nvSpPr>
            <p:spPr>
              <a:xfrm>
                <a:off x="2105696" y="3552041"/>
                <a:ext cx="452398" cy="4523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0">
                <a:extLst>
                  <a:ext uri="{FF2B5EF4-FFF2-40B4-BE49-F238E27FC236}">
                    <a16:creationId xmlns:a16="http://schemas.microsoft.com/office/drawing/2014/main" id="{69FC9AEA-711A-462E-A9E0-524F8A536E68}"/>
                  </a:ext>
                </a:extLst>
              </p:cNvPr>
              <p:cNvSpPr txBox="1"/>
              <p:nvPr/>
            </p:nvSpPr>
            <p:spPr>
              <a:xfrm>
                <a:off x="2166933" y="3587994"/>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6" name="文本框 24">
              <a:extLst>
                <a:ext uri="{FF2B5EF4-FFF2-40B4-BE49-F238E27FC236}">
                  <a16:creationId xmlns:a16="http://schemas.microsoft.com/office/drawing/2014/main" id="{7D201532-CEF4-4032-A787-64B54997A1D0}"/>
                </a:ext>
              </a:extLst>
            </p:cNvPr>
            <p:cNvSpPr txBox="1"/>
            <p:nvPr/>
          </p:nvSpPr>
          <p:spPr>
            <a:xfrm>
              <a:off x="2668799" y="3562398"/>
              <a:ext cx="676310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Beamforming Optimization</a:t>
              </a:r>
              <a:endParaRPr lang="zh-CN" altLang="en-US"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750ED0AA-97FC-41A8-9C52-746672027FB1}"/>
              </a:ext>
            </a:extLst>
          </p:cNvPr>
          <p:cNvGrpSpPr/>
          <p:nvPr/>
        </p:nvGrpSpPr>
        <p:grpSpPr>
          <a:xfrm>
            <a:off x="1861856" y="4890366"/>
            <a:ext cx="3367101" cy="523220"/>
            <a:chOff x="2105696" y="4465541"/>
            <a:chExt cx="3367101" cy="523220"/>
          </a:xfrm>
        </p:grpSpPr>
        <p:grpSp>
          <p:nvGrpSpPr>
            <p:cNvPr id="32" name="组合 31">
              <a:extLst>
                <a:ext uri="{FF2B5EF4-FFF2-40B4-BE49-F238E27FC236}">
                  <a16:creationId xmlns:a16="http://schemas.microsoft.com/office/drawing/2014/main" id="{5AAFF470-152E-49E7-8297-E5488F09BA30}"/>
                </a:ext>
              </a:extLst>
            </p:cNvPr>
            <p:cNvGrpSpPr/>
            <p:nvPr/>
          </p:nvGrpSpPr>
          <p:grpSpPr>
            <a:xfrm>
              <a:off x="2105696" y="4500952"/>
              <a:ext cx="452398" cy="452398"/>
              <a:chOff x="2105696" y="4456985"/>
              <a:chExt cx="452398" cy="452398"/>
            </a:xfrm>
          </p:grpSpPr>
          <p:sp>
            <p:nvSpPr>
              <p:cNvPr id="19" name="椭圆 18">
                <a:extLst>
                  <a:ext uri="{FF2B5EF4-FFF2-40B4-BE49-F238E27FC236}">
                    <a16:creationId xmlns:a16="http://schemas.microsoft.com/office/drawing/2014/main" id="{B4BC01F9-73A1-4C23-AEE5-3972B8858EC7}"/>
                  </a:ext>
                </a:extLst>
              </p:cNvPr>
              <p:cNvSpPr/>
              <p:nvPr/>
            </p:nvSpPr>
            <p:spPr>
              <a:xfrm>
                <a:off x="2105696" y="4456985"/>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框 21">
                <a:extLst>
                  <a:ext uri="{FF2B5EF4-FFF2-40B4-BE49-F238E27FC236}">
                    <a16:creationId xmlns:a16="http://schemas.microsoft.com/office/drawing/2014/main" id="{C61548C5-8F1F-461F-AC73-5B140D123E3B}"/>
                  </a:ext>
                </a:extLst>
              </p:cNvPr>
              <p:cNvSpPr txBox="1"/>
              <p:nvPr/>
            </p:nvSpPr>
            <p:spPr>
              <a:xfrm>
                <a:off x="2147868" y="448312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7" name="文本框 25">
              <a:extLst>
                <a:ext uri="{FF2B5EF4-FFF2-40B4-BE49-F238E27FC236}">
                  <a16:creationId xmlns:a16="http://schemas.microsoft.com/office/drawing/2014/main" id="{E16DE219-2353-4708-93E9-03E6E2420DD7}"/>
                </a:ext>
              </a:extLst>
            </p:cNvPr>
            <p:cNvSpPr txBox="1"/>
            <p:nvPr/>
          </p:nvSpPr>
          <p:spPr>
            <a:xfrm>
              <a:off x="2668798" y="4465541"/>
              <a:ext cx="280399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Numerical Result</a:t>
              </a:r>
              <a:endParaRPr lang="zh-CN" altLang="en-US" sz="2800"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2</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12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8" name="灯片编号占位符 17">
            <a:extLst>
              <a:ext uri="{FF2B5EF4-FFF2-40B4-BE49-F238E27FC236}">
                <a16:creationId xmlns:a16="http://schemas.microsoft.com/office/drawing/2014/main" id="{62079998-35B3-4A2B-A812-E1A70FC08E6F}"/>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3</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BE07F57-7917-4670-8058-EB64CC146AEC}"/>
              </a:ext>
            </a:extLst>
          </p:cNvPr>
          <p:cNvPicPr>
            <a:picLocks noChangeAspect="1"/>
          </p:cNvPicPr>
          <p:nvPr/>
        </p:nvPicPr>
        <p:blipFill>
          <a:blip r:embed="rId5"/>
          <a:stretch>
            <a:fillRect/>
          </a:stretch>
        </p:blipFill>
        <p:spPr>
          <a:xfrm>
            <a:off x="849041" y="1412913"/>
            <a:ext cx="4072506" cy="2514951"/>
          </a:xfrm>
          <a:prstGeom prst="rect">
            <a:avLst/>
          </a:prstGeom>
        </p:spPr>
      </p:pic>
      <p:sp>
        <p:nvSpPr>
          <p:cNvPr id="14" name="文本框 13">
            <a:extLst>
              <a:ext uri="{FF2B5EF4-FFF2-40B4-BE49-F238E27FC236}">
                <a16:creationId xmlns:a16="http://schemas.microsoft.com/office/drawing/2014/main" id="{49A6E9C7-7B37-44D4-8546-4BE4C0222E8A}"/>
              </a:ext>
            </a:extLst>
          </p:cNvPr>
          <p:cNvSpPr txBox="1"/>
          <p:nvPr/>
        </p:nvSpPr>
        <p:spPr>
          <a:xfrm>
            <a:off x="1425298" y="3873874"/>
            <a:ext cx="2919991" cy="461665"/>
          </a:xfrm>
          <a:prstGeom prst="rect">
            <a:avLst/>
          </a:prstGeom>
          <a:noFill/>
        </p:spPr>
        <p:txBody>
          <a:bodyPr wrap="square" rtlCol="0">
            <a:spAutoFit/>
          </a:bodyPr>
          <a:lstStyle/>
          <a:p>
            <a:pPr algn="ct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Terrestrial Network</a:t>
            </a:r>
            <a:endPar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D454718-774A-463B-93B4-780C5B3D1AB4}"/>
              </a:ext>
            </a:extLst>
          </p:cNvPr>
          <p:cNvPicPr>
            <a:picLocks noChangeAspect="1"/>
          </p:cNvPicPr>
          <p:nvPr/>
        </p:nvPicPr>
        <p:blipFill>
          <a:blip r:embed="rId6"/>
          <a:stretch>
            <a:fillRect/>
          </a:stretch>
        </p:blipFill>
        <p:spPr>
          <a:xfrm>
            <a:off x="7068851" y="1412913"/>
            <a:ext cx="3231920" cy="2509600"/>
          </a:xfrm>
          <a:prstGeom prst="rect">
            <a:avLst/>
          </a:prstGeom>
        </p:spPr>
      </p:pic>
      <p:sp>
        <p:nvSpPr>
          <p:cNvPr id="16" name="文本框 15">
            <a:extLst>
              <a:ext uri="{FF2B5EF4-FFF2-40B4-BE49-F238E27FC236}">
                <a16:creationId xmlns:a16="http://schemas.microsoft.com/office/drawing/2014/main" id="{36EF9CA0-732A-4B78-956B-77B243BD6CA1}"/>
              </a:ext>
            </a:extLst>
          </p:cNvPr>
          <p:cNvSpPr txBox="1"/>
          <p:nvPr/>
        </p:nvSpPr>
        <p:spPr>
          <a:xfrm>
            <a:off x="7227723" y="3929098"/>
            <a:ext cx="2919991" cy="461665"/>
          </a:xfrm>
          <a:prstGeom prst="rect">
            <a:avLst/>
          </a:prstGeom>
          <a:noFill/>
        </p:spPr>
        <p:txBody>
          <a:bodyPr wrap="square" rtlCol="0">
            <a:spAutoFit/>
          </a:bodyPr>
          <a:lstStyle/>
          <a:p>
            <a:pPr algn="ctr"/>
            <a:r>
              <a:rPr lang="en-US" altLang="zh-CN" sz="2400" dirty="0">
                <a:latin typeface="Times New Roman" panose="02020603050405020304" pitchFamily="18" charset="0"/>
                <a:ea typeface="微软雅黑 Light" panose="020B0502040204020203" pitchFamily="34" charset="-122"/>
                <a:cs typeface="Times New Roman" panose="02020603050405020304" pitchFamily="18" charset="0"/>
              </a:rPr>
              <a:t>Satellite Network</a:t>
            </a:r>
            <a:endParaRPr lang="zh-CN" altLang="en-US" sz="2400" dirty="0">
              <a:latin typeface="Times New Roman" panose="02020603050405020304" pitchFamily="18" charset="0"/>
              <a:ea typeface="微软雅黑 Light" panose="020B0502040204020203"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CD809C32-E568-47F7-9C85-C3A97F46FE6A}"/>
              </a:ext>
            </a:extLst>
          </p:cNvPr>
          <p:cNvSpPr txBox="1"/>
          <p:nvPr/>
        </p:nvSpPr>
        <p:spPr>
          <a:xfrm>
            <a:off x="662824" y="4578949"/>
            <a:ext cx="5371621" cy="1420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Cover remote and complex areas difficultly</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Vulnerability to natural disasters that can bring down networks</a:t>
            </a:r>
            <a:endParaRPr lang="zh-CN" altLang="en-US" sz="20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71D382A-B9AB-4132-B49F-1F052EEE67C1}"/>
              </a:ext>
            </a:extLst>
          </p:cNvPr>
          <p:cNvSpPr txBox="1"/>
          <p:nvPr/>
        </p:nvSpPr>
        <p:spPr>
          <a:xfrm>
            <a:off x="6546077" y="4578949"/>
            <a:ext cx="5291348" cy="1420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Wide coverage and seamless connectivity</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Satellite communications are vulnerable to eavesdropping threats</a:t>
            </a:r>
          </a:p>
        </p:txBody>
      </p:sp>
      <p:sp>
        <p:nvSpPr>
          <p:cNvPr id="2" name="文本框 1">
            <a:extLst>
              <a:ext uri="{FF2B5EF4-FFF2-40B4-BE49-F238E27FC236}">
                <a16:creationId xmlns:a16="http://schemas.microsoft.com/office/drawing/2014/main" id="{91FB0B26-685D-49AC-BC5C-E6E0258E34AA}"/>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Background</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17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2" name="文本框 1">
            <a:extLst>
              <a:ext uri="{FF2B5EF4-FFF2-40B4-BE49-F238E27FC236}">
                <a16:creationId xmlns:a16="http://schemas.microsoft.com/office/drawing/2014/main" id="{A4FF0267-7119-4985-9FCC-08BFB7F249AC}"/>
              </a:ext>
            </a:extLst>
          </p:cNvPr>
          <p:cNvSpPr txBox="1"/>
          <p:nvPr/>
        </p:nvSpPr>
        <p:spPr>
          <a:xfrm>
            <a:off x="631181" y="1511728"/>
            <a:ext cx="285336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Spectrum Sharing</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80B6F57-ED30-4E3E-BD5B-CF064885FBF6}"/>
              </a:ext>
            </a:extLst>
          </p:cNvPr>
          <p:cNvSpPr txBox="1"/>
          <p:nvPr/>
        </p:nvSpPr>
        <p:spPr>
          <a:xfrm>
            <a:off x="637142" y="1944678"/>
            <a:ext cx="11117856" cy="101566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Co-channel interference </a:t>
            </a:r>
            <a:r>
              <a:rPr lang="en-US" altLang="zh-CN" sz="2000" dirty="0">
                <a:latin typeface="Times New Roman" panose="02020603050405020304" pitchFamily="18" charset="0"/>
                <a:cs typeface="Times New Roman" panose="02020603050405020304" pitchFamily="18" charset="0"/>
              </a:rPr>
              <a:t>from </a:t>
            </a:r>
            <a:r>
              <a:rPr lang="en-US" altLang="zh-CN" sz="2000" b="1" dirty="0">
                <a:latin typeface="Times New Roman" panose="02020603050405020304" pitchFamily="18" charset="0"/>
                <a:cs typeface="Times New Roman" panose="02020603050405020304" pitchFamily="18" charset="0"/>
              </a:rPr>
              <a:t>spectrum sharing </a:t>
            </a:r>
            <a:r>
              <a:rPr lang="en-US" altLang="zh-CN" sz="2000" dirty="0">
                <a:latin typeface="Times New Roman" panose="02020603050405020304" pitchFamily="18" charset="0"/>
                <a:cs typeface="Times New Roman" panose="02020603050405020304" pitchFamily="18" charset="0"/>
              </a:rPr>
              <a:t>can degrade performance. But strategic design can turn this interference into </a:t>
            </a:r>
            <a:r>
              <a:rPr lang="en-US" altLang="zh-CN" sz="2000" b="1" dirty="0">
                <a:latin typeface="Times New Roman" panose="02020603050405020304" pitchFamily="18" charset="0"/>
                <a:cs typeface="Times New Roman" panose="02020603050405020304" pitchFamily="18" charset="0"/>
              </a:rPr>
              <a:t>green interference</a:t>
            </a:r>
            <a:r>
              <a:rPr lang="en-US" altLang="zh-CN" sz="2000" dirty="0">
                <a:latin typeface="Times New Roman" panose="02020603050405020304" pitchFamily="18" charset="0"/>
                <a:cs typeface="Times New Roman" panose="02020603050405020304" pitchFamily="18" charset="0"/>
              </a:rPr>
              <a:t> and affect the main and eavesdropping channels differentially, leading to higher </a:t>
            </a:r>
            <a:r>
              <a:rPr lang="en-US" altLang="zh-CN" sz="2000" b="1" dirty="0">
                <a:latin typeface="Times New Roman" panose="02020603050405020304" pitchFamily="18" charset="0"/>
                <a:cs typeface="Times New Roman" panose="02020603050405020304" pitchFamily="18" charset="0"/>
              </a:rPr>
              <a:t>data security </a:t>
            </a:r>
            <a:r>
              <a:rPr lang="en-US" altLang="zh-CN" sz="2000" dirty="0">
                <a:latin typeface="Times New Roman" panose="02020603050405020304" pitchFamily="18" charset="0"/>
                <a:cs typeface="Times New Roman" panose="02020603050405020304" pitchFamily="18" charset="0"/>
              </a:rPr>
              <a:t>in the </a:t>
            </a:r>
            <a:r>
              <a:rPr lang="en-US" altLang="zh-CN" sz="2000" b="1" dirty="0">
                <a:latin typeface="Times New Roman" panose="02020603050405020304" pitchFamily="18" charset="0"/>
                <a:cs typeface="Times New Roman" panose="02020603050405020304" pitchFamily="18" charset="0"/>
              </a:rPr>
              <a:t>physical layer</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266E6C16-CADF-4052-BEAB-2675495F996F}"/>
              </a:ext>
            </a:extLst>
          </p:cNvPr>
          <p:cNvSpPr txBox="1"/>
          <p:nvPr/>
        </p:nvSpPr>
        <p:spPr>
          <a:xfrm>
            <a:off x="625220" y="4917735"/>
            <a:ext cx="285336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Beamforming</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A1BE1B6-378D-48CD-B37F-FBC1C2319128}"/>
              </a:ext>
            </a:extLst>
          </p:cNvPr>
          <p:cNvSpPr txBox="1"/>
          <p:nvPr/>
        </p:nvSpPr>
        <p:spPr>
          <a:xfrm>
            <a:off x="631180" y="5362560"/>
            <a:ext cx="11105933" cy="101566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Beamforming</a:t>
            </a:r>
            <a:r>
              <a:rPr lang="en-US" altLang="zh-CN" sz="2000" dirty="0">
                <a:latin typeface="Times New Roman" panose="02020603050405020304" pitchFamily="18" charset="0"/>
                <a:cs typeface="Times New Roman" panose="02020603050405020304" pitchFamily="18" charset="0"/>
              </a:rPr>
              <a:t> technology is widely used to adjust the </a:t>
            </a:r>
            <a:r>
              <a:rPr lang="en-US" altLang="zh-CN" sz="2000" b="1" dirty="0">
                <a:latin typeface="Times New Roman" panose="02020603050405020304" pitchFamily="18" charset="0"/>
                <a:cs typeface="Times New Roman" panose="02020603050405020304" pitchFamily="18" charset="0"/>
              </a:rPr>
              <a:t>beam direction </a:t>
            </a:r>
            <a:r>
              <a:rPr lang="en-US" altLang="zh-CN" sz="2000" dirty="0">
                <a:latin typeface="Times New Roman" panose="02020603050405020304" pitchFamily="18" charset="0"/>
                <a:cs typeface="Times New Roman" panose="02020603050405020304" pitchFamily="18" charset="0"/>
              </a:rPr>
              <a:t>of the transmitted signal. This technique enhances the signal strength at </a:t>
            </a:r>
            <a:r>
              <a:rPr lang="en-US" altLang="zh-CN" sz="2000" b="1" dirty="0">
                <a:latin typeface="Times New Roman" panose="02020603050405020304" pitchFamily="18" charset="0"/>
                <a:cs typeface="Times New Roman" panose="02020603050405020304" pitchFamily="18" charset="0"/>
              </a:rPr>
              <a:t>legitimate users</a:t>
            </a:r>
            <a:r>
              <a:rPr lang="en-US" altLang="zh-CN" sz="2000" dirty="0">
                <a:latin typeface="Times New Roman" panose="02020603050405020304" pitchFamily="18" charset="0"/>
                <a:cs typeface="Times New Roman" panose="02020603050405020304" pitchFamily="18" charset="0"/>
              </a:rPr>
              <a:t>' locations while diminishing the received signal quality for eavesdroppers, and improves the </a:t>
            </a:r>
            <a:r>
              <a:rPr lang="en-US" altLang="zh-CN" sz="2000" b="1" dirty="0">
                <a:latin typeface="Times New Roman" panose="02020603050405020304" pitchFamily="18" charset="0"/>
                <a:cs typeface="Times New Roman" panose="02020603050405020304" pitchFamily="18" charset="0"/>
              </a:rPr>
              <a:t>overall security performance </a:t>
            </a:r>
            <a:r>
              <a:rPr lang="en-US" altLang="zh-CN" sz="2000" dirty="0">
                <a:latin typeface="Times New Roman" panose="02020603050405020304" pitchFamily="18" charset="0"/>
                <a:cs typeface="Times New Roman" panose="02020603050405020304" pitchFamily="18" charset="0"/>
              </a:rPr>
              <a:t>of the system.</a:t>
            </a:r>
            <a:endParaRPr lang="zh-CN" altLang="en-US" sz="2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D64617C-7DCD-4C5A-A3DC-00641AA66F55}"/>
              </a:ext>
            </a:extLst>
          </p:cNvPr>
          <p:cNvSpPr txBox="1"/>
          <p:nvPr/>
        </p:nvSpPr>
        <p:spPr>
          <a:xfrm>
            <a:off x="637141" y="3137165"/>
            <a:ext cx="379198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Physical Layer Security</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1DFC056-809D-48DC-8453-3650CC27823A}"/>
              </a:ext>
            </a:extLst>
          </p:cNvPr>
          <p:cNvSpPr txBox="1"/>
          <p:nvPr/>
        </p:nvSpPr>
        <p:spPr>
          <a:xfrm>
            <a:off x="649064" y="3559626"/>
            <a:ext cx="11105934"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Physical layer security harnesses the </a:t>
            </a:r>
            <a:r>
              <a:rPr lang="en-US" altLang="zh-CN" sz="2000" b="1" dirty="0">
                <a:latin typeface="Times New Roman" panose="02020603050405020304" pitchFamily="18" charset="0"/>
                <a:cs typeface="Times New Roman" panose="02020603050405020304" pitchFamily="18" charset="0"/>
              </a:rPr>
              <a:t>inherent randomness </a:t>
            </a:r>
            <a:r>
              <a:rPr lang="en-US" altLang="zh-CN" sz="2000" dirty="0">
                <a:latin typeface="Times New Roman" panose="02020603050405020304" pitchFamily="18" charset="0"/>
                <a:cs typeface="Times New Roman" panose="02020603050405020304" pitchFamily="18" charset="0"/>
              </a:rPr>
              <a:t>of wireless channels and </a:t>
            </a:r>
            <a:r>
              <a:rPr lang="en-US" altLang="zh-CN" sz="2000" b="1" dirty="0">
                <a:latin typeface="Times New Roman" panose="02020603050405020304" pitchFamily="18" charset="0"/>
                <a:cs typeface="Times New Roman" panose="02020603050405020304" pitchFamily="18" charset="0"/>
              </a:rPr>
              <a:t>physical layer technologies</a:t>
            </a:r>
            <a:r>
              <a:rPr lang="en-US" altLang="zh-CN" sz="2000" dirty="0">
                <a:latin typeface="Times New Roman" panose="02020603050405020304" pitchFamily="18" charset="0"/>
                <a:cs typeface="Times New Roman" panose="02020603050405020304" pitchFamily="18" charset="0"/>
              </a:rPr>
              <a:t> to achieve comprehensive information security safeguards. When the quality of the main channel surpasses that of the eavesdropping channel, legitimate users can </a:t>
            </a:r>
            <a:r>
              <a:rPr lang="en-US" altLang="zh-CN" sz="2000" b="1" dirty="0">
                <a:latin typeface="Times New Roman" panose="02020603050405020304" pitchFamily="18" charset="0"/>
                <a:cs typeface="Times New Roman" panose="02020603050405020304" pitchFamily="18" charset="0"/>
              </a:rPr>
              <a:t>achieve secure transmission </a:t>
            </a:r>
            <a:r>
              <a:rPr lang="en-US" altLang="zh-CN" sz="2000" dirty="0">
                <a:latin typeface="Times New Roman" panose="02020603050405020304" pitchFamily="18" charset="0"/>
                <a:cs typeface="Times New Roman" panose="02020603050405020304" pitchFamily="18" charset="0"/>
              </a:rPr>
              <a:t>through lossless coding.</a:t>
            </a:r>
            <a:endParaRPr lang="zh-CN" altLang="en-US" sz="20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726EAF4-1938-470F-BAFC-66A56868F4D7}"/>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Key Technology</a:t>
            </a:r>
            <a:endParaRPr lang="zh-CN" altLang="en-US" sz="2800" b="1" dirty="0">
              <a:latin typeface="Times New Roman" panose="02020603050405020304" pitchFamily="18" charset="0"/>
              <a:cs typeface="Times New Roman" panose="02020603050405020304" pitchFamily="18" charset="0"/>
            </a:endParaRPr>
          </a:p>
        </p:txBody>
      </p:sp>
      <p:sp>
        <p:nvSpPr>
          <p:cNvPr id="15" name="灯片编号占位符 17">
            <a:extLst>
              <a:ext uri="{FF2B5EF4-FFF2-40B4-BE49-F238E27FC236}">
                <a16:creationId xmlns:a16="http://schemas.microsoft.com/office/drawing/2014/main" id="{AC899C53-4639-4493-AFE3-97F561AC4D29}"/>
              </a:ext>
            </a:extLst>
          </p:cNvPr>
          <p:cNvSpPr>
            <a:spLocks noGrp="1"/>
          </p:cNvSpPr>
          <p:nvPr>
            <p:ph type="sldNum" sz="quarter" idx="12"/>
          </p:nvPr>
        </p:nvSpPr>
        <p:spPr>
          <a:xfrm>
            <a:off x="8610600" y="6356350"/>
            <a:ext cx="2743200" cy="365125"/>
          </a:xfrm>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4</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16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8" name="灯片编号占位符 17">
            <a:extLst>
              <a:ext uri="{FF2B5EF4-FFF2-40B4-BE49-F238E27FC236}">
                <a16:creationId xmlns:a16="http://schemas.microsoft.com/office/drawing/2014/main" id="{62079998-35B3-4A2B-A812-E1A70FC08E6F}"/>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5</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4A76999-CC8D-4DDC-A998-260F820EFFC6}"/>
              </a:ext>
            </a:extLst>
          </p:cNvPr>
          <p:cNvSpPr txBox="1"/>
          <p:nvPr/>
        </p:nvSpPr>
        <p:spPr>
          <a:xfrm>
            <a:off x="892366" y="5163192"/>
            <a:ext cx="10594001"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Prior knowledge of the channel state is the channel information corresponding to different antennas,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different users, and satellite or base station.</a:t>
            </a:r>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A7E47958-C68D-4813-BE2D-A8425AD434D3}"/>
              </a:ext>
            </a:extLst>
          </p:cNvPr>
          <p:cNvSpPr txBox="1"/>
          <p:nvPr/>
        </p:nvSpPr>
        <p:spPr>
          <a:xfrm>
            <a:off x="892365" y="1684790"/>
            <a:ext cx="10594001"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Inductive bias of the NN leads balanced features extracting for the input elements at the initial, since the NN cannot directly learn from the structure of the data input which two elements are for the real and imaginary parts of a complex data.</a:t>
            </a:r>
          </a:p>
        </p:txBody>
      </p:sp>
      <p:sp>
        <p:nvSpPr>
          <p:cNvPr id="14" name="文本框 13">
            <a:extLst>
              <a:ext uri="{FF2B5EF4-FFF2-40B4-BE49-F238E27FC236}">
                <a16:creationId xmlns:a16="http://schemas.microsoft.com/office/drawing/2014/main" id="{2EDF9261-A797-4AAE-A240-4743651602C5}"/>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Inductive bias</a:t>
            </a:r>
            <a:endParaRPr lang="zh-CN" altLang="en-US" sz="2800" b="1" dirty="0">
              <a:latin typeface="Times New Roman" panose="02020603050405020304" pitchFamily="18" charset="0"/>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29981D8A-E5CA-40BC-A30A-93EBFEC2DF6D}"/>
              </a:ext>
            </a:extLst>
          </p:cNvPr>
          <p:cNvGraphicFramePr>
            <a:graphicFrameLocks noChangeAspect="1"/>
          </p:cNvGraphicFramePr>
          <p:nvPr>
            <p:extLst>
              <p:ext uri="{D42A27DB-BD31-4B8C-83A1-F6EECF244321}">
                <p14:modId xmlns:p14="http://schemas.microsoft.com/office/powerpoint/2010/main" val="1593260224"/>
              </p:ext>
            </p:extLst>
          </p:nvPr>
        </p:nvGraphicFramePr>
        <p:xfrm>
          <a:off x="225879" y="3295778"/>
          <a:ext cx="11749342" cy="1503784"/>
        </p:xfrm>
        <a:graphic>
          <a:graphicData uri="http://schemas.openxmlformats.org/presentationml/2006/ole">
            <mc:AlternateContent xmlns:mc="http://schemas.openxmlformats.org/markup-compatibility/2006">
              <mc:Choice xmlns:v="urn:schemas-microsoft-com:vml" Requires="v">
                <p:oleObj name="AxMath" r:id="rId5" imgW="6772680" imgH="866880" progId="Equation.AxMath">
                  <p:embed/>
                </p:oleObj>
              </mc:Choice>
              <mc:Fallback>
                <p:oleObj name="AxMath" r:id="rId5" imgW="6772680" imgH="866880" progId="Equation.AxMath">
                  <p:embed/>
                  <p:pic>
                    <p:nvPicPr>
                      <p:cNvPr id="0" name=""/>
                      <p:cNvPicPr/>
                      <p:nvPr/>
                    </p:nvPicPr>
                    <p:blipFill>
                      <a:blip r:embed="rId6"/>
                      <a:stretch>
                        <a:fillRect/>
                      </a:stretch>
                    </p:blipFill>
                    <p:spPr>
                      <a:xfrm>
                        <a:off x="225879" y="3295778"/>
                        <a:ext cx="11749342" cy="1503784"/>
                      </a:xfrm>
                      <a:prstGeom prst="rect">
                        <a:avLst/>
                      </a:prstGeom>
                    </p:spPr>
                  </p:pic>
                </p:oleObj>
              </mc:Fallback>
            </mc:AlternateContent>
          </a:graphicData>
        </a:graphic>
      </p:graphicFrame>
    </p:spTree>
    <p:extLst>
      <p:ext uri="{BB962C8B-B14F-4D97-AF65-F5344CB8AC3E}">
        <p14:creationId xmlns:p14="http://schemas.microsoft.com/office/powerpoint/2010/main" val="479153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8" name="灯片编号占位符 17">
            <a:extLst>
              <a:ext uri="{FF2B5EF4-FFF2-40B4-BE49-F238E27FC236}">
                <a16:creationId xmlns:a16="http://schemas.microsoft.com/office/drawing/2014/main" id="{62079998-35B3-4A2B-A812-E1A70FC08E6F}"/>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6</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0C1BA157-B53A-40B8-931C-DBC040CCF5DF}"/>
              </a:ext>
            </a:extLst>
          </p:cNvPr>
          <p:cNvGraphicFramePr>
            <a:graphicFrameLocks noChangeAspect="1"/>
          </p:cNvGraphicFramePr>
          <p:nvPr>
            <p:extLst>
              <p:ext uri="{D42A27DB-BD31-4B8C-83A1-F6EECF244321}">
                <p14:modId xmlns:p14="http://schemas.microsoft.com/office/powerpoint/2010/main" val="3419323068"/>
              </p:ext>
            </p:extLst>
          </p:nvPr>
        </p:nvGraphicFramePr>
        <p:xfrm>
          <a:off x="465664" y="1635125"/>
          <a:ext cx="5026025" cy="1603375"/>
        </p:xfrm>
        <a:graphic>
          <a:graphicData uri="http://schemas.openxmlformats.org/presentationml/2006/ole">
            <mc:AlternateContent xmlns:mc="http://schemas.openxmlformats.org/markup-compatibility/2006">
              <mc:Choice xmlns:v="urn:schemas-microsoft-com:vml" Requires="v">
                <p:oleObj name="AxMath" r:id="rId5" imgW="2943360" imgH="853200" progId="Equation.AxMath">
                  <p:embed/>
                </p:oleObj>
              </mc:Choice>
              <mc:Fallback>
                <p:oleObj name="AxMath" r:id="rId5" imgW="2943360" imgH="853200" progId="Equation.AxMath">
                  <p:embed/>
                  <p:pic>
                    <p:nvPicPr>
                      <p:cNvPr id="0" name=""/>
                      <p:cNvPicPr/>
                      <p:nvPr/>
                    </p:nvPicPr>
                    <p:blipFill>
                      <a:blip r:embed="rId6"/>
                      <a:stretch>
                        <a:fillRect/>
                      </a:stretch>
                    </p:blipFill>
                    <p:spPr>
                      <a:xfrm>
                        <a:off x="465664" y="1635125"/>
                        <a:ext cx="5026025" cy="1603375"/>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04C24B6E-9351-4674-8BD0-DA64910D8D7C}"/>
              </a:ext>
            </a:extLst>
          </p:cNvPr>
          <p:cNvGraphicFramePr>
            <a:graphicFrameLocks noChangeAspect="1"/>
          </p:cNvGraphicFramePr>
          <p:nvPr>
            <p:extLst>
              <p:ext uri="{D42A27DB-BD31-4B8C-83A1-F6EECF244321}">
                <p14:modId xmlns:p14="http://schemas.microsoft.com/office/powerpoint/2010/main" val="873912966"/>
              </p:ext>
            </p:extLst>
          </p:nvPr>
        </p:nvGraphicFramePr>
        <p:xfrm>
          <a:off x="6486525" y="1635125"/>
          <a:ext cx="5334000" cy="1603374"/>
        </p:xfrm>
        <a:graphic>
          <a:graphicData uri="http://schemas.openxmlformats.org/presentationml/2006/ole">
            <mc:AlternateContent xmlns:mc="http://schemas.openxmlformats.org/markup-compatibility/2006">
              <mc:Choice xmlns:v="urn:schemas-microsoft-com:vml" Requires="v">
                <p:oleObj name="AxMath" r:id="rId7" imgW="3124080" imgH="862200" progId="Equation.AxMath">
                  <p:embed/>
                </p:oleObj>
              </mc:Choice>
              <mc:Fallback>
                <p:oleObj name="AxMath" r:id="rId7" imgW="3124080" imgH="862200" progId="Equation.AxMath">
                  <p:embed/>
                  <p:pic>
                    <p:nvPicPr>
                      <p:cNvPr id="2" name="对象 1">
                        <a:extLst>
                          <a:ext uri="{FF2B5EF4-FFF2-40B4-BE49-F238E27FC236}">
                            <a16:creationId xmlns:a16="http://schemas.microsoft.com/office/drawing/2014/main" id="{0C1BA157-B53A-40B8-931C-DBC040CCF5DF}"/>
                          </a:ext>
                        </a:extLst>
                      </p:cNvPr>
                      <p:cNvPicPr/>
                      <p:nvPr/>
                    </p:nvPicPr>
                    <p:blipFill>
                      <a:blip r:embed="rId8"/>
                      <a:stretch>
                        <a:fillRect/>
                      </a:stretch>
                    </p:blipFill>
                    <p:spPr>
                      <a:xfrm>
                        <a:off x="6486525" y="1635125"/>
                        <a:ext cx="5334000" cy="1603374"/>
                      </a:xfrm>
                      <a:prstGeom prst="rect">
                        <a:avLst/>
                      </a:prstGeom>
                    </p:spPr>
                  </p:pic>
                </p:oleObj>
              </mc:Fallback>
            </mc:AlternateContent>
          </a:graphicData>
        </a:graphic>
      </p:graphicFrame>
      <p:sp>
        <p:nvSpPr>
          <p:cNvPr id="5" name="箭头: 右 4">
            <a:extLst>
              <a:ext uri="{FF2B5EF4-FFF2-40B4-BE49-F238E27FC236}">
                <a16:creationId xmlns:a16="http://schemas.microsoft.com/office/drawing/2014/main" id="{3545221D-6821-487A-80D1-CC208F584003}"/>
              </a:ext>
            </a:extLst>
          </p:cNvPr>
          <p:cNvSpPr/>
          <p:nvPr/>
        </p:nvSpPr>
        <p:spPr>
          <a:xfrm>
            <a:off x="5505841" y="2218598"/>
            <a:ext cx="618989" cy="421308"/>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9FE8F48-CE4E-41D9-8589-0D9086C8C792}"/>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Specific Design</a:t>
            </a:r>
            <a:endParaRPr lang="zh-CN" altLang="en-US" sz="28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9F883403-E965-FBEA-4125-A4EB8063C88C}"/>
              </a:ext>
            </a:extLst>
          </p:cNvPr>
          <p:cNvSpPr/>
          <p:nvPr/>
        </p:nvSpPr>
        <p:spPr>
          <a:xfrm>
            <a:off x="6609346" y="4576729"/>
            <a:ext cx="566654" cy="596109"/>
          </a:xfrm>
          <a:prstGeom prst="rect">
            <a:avLst/>
          </a:prstGeom>
          <a:solidFill>
            <a:srgbClr val="FF7C80"/>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F452D5F-1BC0-C217-3106-C48BDCD50675}"/>
              </a:ext>
            </a:extLst>
          </p:cNvPr>
          <p:cNvSpPr/>
          <p:nvPr/>
        </p:nvSpPr>
        <p:spPr>
          <a:xfrm>
            <a:off x="6747707" y="4734944"/>
            <a:ext cx="566654" cy="596109"/>
          </a:xfrm>
          <a:prstGeom prst="rect">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6073169-6907-B8C1-BAFA-0D64DE23F3D4}"/>
              </a:ext>
            </a:extLst>
          </p:cNvPr>
          <p:cNvSpPr txBox="1"/>
          <p:nvPr/>
        </p:nvSpPr>
        <p:spPr>
          <a:xfrm>
            <a:off x="6546374" y="5428909"/>
            <a:ext cx="125925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Kernel</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0417F0-8F60-D5A2-71E2-06F239FBE82C}"/>
                  </a:ext>
                </a:extLst>
              </p:cNvPr>
              <p:cNvSpPr txBox="1"/>
              <p:nvPr/>
            </p:nvSpPr>
            <p:spPr>
              <a:xfrm>
                <a:off x="6185002" y="4133188"/>
                <a:ext cx="2347117"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K</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max(N,M)</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40417F0-8F60-D5A2-71E2-06F239FBE82C}"/>
                  </a:ext>
                </a:extLst>
              </p:cNvPr>
              <p:cNvSpPr txBox="1">
                <a:spLocks noRot="1" noChangeAspect="1" noMove="1" noResize="1" noEditPoints="1" noAdjustHandles="1" noChangeArrowheads="1" noChangeShapeType="1" noTextEdit="1"/>
              </p:cNvSpPr>
              <p:nvPr/>
            </p:nvSpPr>
            <p:spPr>
              <a:xfrm>
                <a:off x="6185002" y="4133188"/>
                <a:ext cx="2347117" cy="400110"/>
              </a:xfrm>
              <a:prstGeom prst="rect">
                <a:avLst/>
              </a:prstGeom>
              <a:blipFill>
                <a:blip r:embed="rId9"/>
                <a:stretch>
                  <a:fillRect l="-2857" t="-7576" b="-25758"/>
                </a:stretch>
              </a:blipFill>
            </p:spPr>
            <p:txBody>
              <a:bodyPr/>
              <a:lstStyle/>
              <a:p>
                <a:r>
                  <a:rPr lang="zh-CN" altLang="en-US">
                    <a:noFill/>
                  </a:rPr>
                  <a:t> </a:t>
                </a:r>
              </a:p>
            </p:txBody>
          </p:sp>
        </mc:Fallback>
      </mc:AlternateContent>
      <p:sp>
        <p:nvSpPr>
          <p:cNvPr id="15" name="立方体 14">
            <a:extLst>
              <a:ext uri="{FF2B5EF4-FFF2-40B4-BE49-F238E27FC236}">
                <a16:creationId xmlns:a16="http://schemas.microsoft.com/office/drawing/2014/main" id="{8BF5DD1D-E3FF-30B2-8D64-BB9E100E4652}"/>
              </a:ext>
            </a:extLst>
          </p:cNvPr>
          <p:cNvSpPr/>
          <p:nvPr/>
        </p:nvSpPr>
        <p:spPr>
          <a:xfrm>
            <a:off x="4292281" y="4301225"/>
            <a:ext cx="1414473" cy="1274714"/>
          </a:xfrm>
          <a:prstGeom prst="cube">
            <a:avLst>
              <a:gd name="adj" fmla="val 19320"/>
            </a:avLst>
          </a:prstGeom>
          <a:solidFill>
            <a:srgbClr val="FF7C80"/>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16" name="立方体 15">
            <a:extLst>
              <a:ext uri="{FF2B5EF4-FFF2-40B4-BE49-F238E27FC236}">
                <a16:creationId xmlns:a16="http://schemas.microsoft.com/office/drawing/2014/main" id="{3A3C639A-96B5-CA49-AF5F-555BBC8B05A7}"/>
              </a:ext>
            </a:extLst>
          </p:cNvPr>
          <p:cNvSpPr/>
          <p:nvPr/>
        </p:nvSpPr>
        <p:spPr>
          <a:xfrm>
            <a:off x="4230024" y="4417048"/>
            <a:ext cx="1349772" cy="1226906"/>
          </a:xfrm>
          <a:prstGeom prst="cube">
            <a:avLst>
              <a:gd name="adj" fmla="val 16132"/>
            </a:avLst>
          </a:prstGeom>
          <a:solidFill>
            <a:srgbClr val="8FAADC"/>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Real</a:t>
            </a:r>
            <a:endParaRPr lang="zh-CN" altLang="en-US"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74DBE77-049B-EBEB-7629-AA47CC62309F}"/>
                  </a:ext>
                </a:extLst>
              </p:cNvPr>
              <p:cNvSpPr txBox="1"/>
              <p:nvPr/>
            </p:nvSpPr>
            <p:spPr>
              <a:xfrm>
                <a:off x="6069147" y="4796437"/>
                <a:ext cx="1939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574DBE77-049B-EBEB-7629-AA47CC62309F}"/>
                  </a:ext>
                </a:extLst>
              </p:cNvPr>
              <p:cNvSpPr txBox="1">
                <a:spLocks noRot="1" noChangeAspect="1" noMove="1" noResize="1" noEditPoints="1" noAdjustHandles="1" noChangeArrowheads="1" noChangeShapeType="1" noTextEdit="1"/>
              </p:cNvSpPr>
              <p:nvPr/>
            </p:nvSpPr>
            <p:spPr>
              <a:xfrm>
                <a:off x="6069147" y="4796437"/>
                <a:ext cx="193964" cy="369332"/>
              </a:xfrm>
              <a:prstGeom prst="rect">
                <a:avLst/>
              </a:prstGeom>
              <a:blipFill>
                <a:blip r:embed="rId10"/>
                <a:stretch>
                  <a:fillRect l="-25806" r="-29032"/>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C414ABC-C159-7CAB-8E95-65AC3C6ABAE9}"/>
              </a:ext>
            </a:extLst>
          </p:cNvPr>
          <p:cNvSpPr txBox="1"/>
          <p:nvPr/>
        </p:nvSpPr>
        <p:spPr>
          <a:xfrm>
            <a:off x="5272703" y="5613575"/>
            <a:ext cx="118548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Imag</a:t>
            </a:r>
            <a:r>
              <a:rPr lang="en-US" altLang="zh-CN" sz="1800" dirty="0">
                <a:latin typeface="Times New Roman" panose="02020603050405020304" pitchFamily="18" charset="0"/>
                <a:cs typeface="Times New Roman" panose="02020603050405020304" pitchFamily="18" charset="0"/>
              </a:rPr>
              <a:t>inary</a:t>
            </a:r>
            <a:endParaRPr lang="zh-CN" altLang="en-US"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CD42398F-DC25-A76D-44EC-81C182A0A3E6}"/>
              </a:ext>
            </a:extLst>
          </p:cNvPr>
          <p:cNvCxnSpPr>
            <a:cxnSpLocks/>
          </p:cNvCxnSpPr>
          <p:nvPr/>
        </p:nvCxnSpPr>
        <p:spPr>
          <a:xfrm flipH="1" flipV="1">
            <a:off x="5631956" y="5209147"/>
            <a:ext cx="86201" cy="4044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6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8" name="灯片编号占位符 17">
            <a:extLst>
              <a:ext uri="{FF2B5EF4-FFF2-40B4-BE49-F238E27FC236}">
                <a16:creationId xmlns:a16="http://schemas.microsoft.com/office/drawing/2014/main" id="{62079998-35B3-4A2B-A812-E1A70FC08E6F}"/>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7</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94A751D-5165-463A-88BA-5663B24DB0CA}"/>
              </a:ext>
            </a:extLst>
          </p:cNvPr>
          <p:cNvSpPr txBox="1"/>
          <p:nvPr/>
        </p:nvSpPr>
        <p:spPr>
          <a:xfrm>
            <a:off x="854685" y="1643671"/>
            <a:ext cx="10499115" cy="4081054"/>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CNN Structure</a:t>
            </a:r>
          </a:p>
          <a:p>
            <a:pPr>
              <a:lnSpc>
                <a:spcPts val="2900"/>
              </a:lnSpc>
              <a:spcBef>
                <a:spcPts val="600"/>
              </a:spcBef>
            </a:pPr>
            <a:r>
              <a:rPr lang="en-US" altLang="zh-CN" sz="2000" dirty="0">
                <a:latin typeface="Times New Roman" panose="02020603050405020304" pitchFamily="18" charset="0"/>
                <a:cs typeface="Times New Roman" panose="02020603050405020304" pitchFamily="18" charset="0"/>
              </a:rPr>
              <a:t>  A unique CNN structure is designed to cater to </a:t>
            </a:r>
            <a:r>
              <a:rPr lang="en-US" altLang="zh-CN" sz="2000" b="1" dirty="0">
                <a:latin typeface="Times New Roman" panose="02020603050405020304" pitchFamily="18" charset="0"/>
                <a:cs typeface="Times New Roman" panose="02020603050405020304" pitchFamily="18" charset="0"/>
              </a:rPr>
              <a:t>complex data in MU-MISO systems</a:t>
            </a:r>
            <a:r>
              <a:rPr lang="en-US" altLang="zh-CN" sz="2000" dirty="0">
                <a:latin typeface="Times New Roman" panose="02020603050405020304" pitchFamily="18" charset="0"/>
                <a:cs typeface="Times New Roman" panose="02020603050405020304" pitchFamily="18" charset="0"/>
              </a:rPr>
              <a:t>. By transforming the complex CSI matrix into a tensor and employing a 3-dimensional convolution kernel, the </a:t>
            </a:r>
            <a:r>
              <a:rPr lang="en-US" altLang="zh-CN" sz="2000" b="1" dirty="0">
                <a:latin typeface="Times New Roman" panose="02020603050405020304" pitchFamily="18" charset="0"/>
                <a:cs typeface="Times New Roman" panose="02020603050405020304" pitchFamily="18" charset="0"/>
              </a:rPr>
              <a:t>correlation</a:t>
            </a:r>
            <a:r>
              <a:rPr lang="en-US" altLang="zh-CN" sz="2000" dirty="0">
                <a:latin typeface="Times New Roman" panose="02020603050405020304" pitchFamily="18" charset="0"/>
                <a:cs typeface="Times New Roman" panose="02020603050405020304" pitchFamily="18" charset="0"/>
              </a:rPr>
              <a:t> between real and imaginary parts of the complex data was efficiently realized, which is expected to optimize performance. </a:t>
            </a:r>
          </a:p>
          <a:p>
            <a:pPr>
              <a:lnSpc>
                <a:spcPts val="2900"/>
              </a:lnSpc>
              <a:spcBef>
                <a:spcPts val="600"/>
              </a:spcBef>
            </a:pPr>
            <a:endParaRPr lang="en-US" altLang="zh-CN" sz="2000" dirty="0">
              <a:latin typeface="Times New Roman" panose="02020603050405020304" pitchFamily="18" charset="0"/>
              <a:cs typeface="Times New Roman" panose="02020603050405020304" pitchFamily="18" charset="0"/>
            </a:endParaRPr>
          </a:p>
          <a:p>
            <a:pPr marL="342900" indent="-342900">
              <a:spcBef>
                <a:spcPts val="600"/>
              </a:spcBef>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Unsupervised Learning</a:t>
            </a:r>
            <a:r>
              <a:rPr lang="en-US" altLang="zh-CN" sz="2000" b="1" dirty="0">
                <a:latin typeface="Times New Roman" panose="02020603050405020304" pitchFamily="18" charset="0"/>
                <a:cs typeface="Times New Roman" panose="02020603050405020304" pitchFamily="18" charset="0"/>
              </a:rPr>
              <a:t> </a:t>
            </a:r>
          </a:p>
          <a:p>
            <a:pPr>
              <a:lnSpc>
                <a:spcPts val="2900"/>
              </a:lnSpc>
              <a:spcBef>
                <a:spcPts val="600"/>
              </a:spcBef>
            </a:pPr>
            <a:r>
              <a:rPr lang="en-US" altLang="zh-CN" sz="2000" dirty="0">
                <a:latin typeface="Times New Roman" panose="02020603050405020304" pitchFamily="18" charset="0"/>
                <a:cs typeface="Times New Roman" panose="02020603050405020304" pitchFamily="18" charset="0"/>
              </a:rPr>
              <a:t>  A novel unsupervised learning approach for SINR optimization is adopted. Instead of relying on computationally challenging optimal solutions as labels, the updating gradient of the parameters is computed through </a:t>
            </a:r>
            <a:r>
              <a:rPr lang="en-US" altLang="zh-CN" sz="2000" b="1" dirty="0">
                <a:latin typeface="Times New Roman" panose="02020603050405020304" pitchFamily="18" charset="0"/>
                <a:cs typeface="Times New Roman" panose="02020603050405020304" pitchFamily="18" charset="0"/>
              </a:rPr>
              <a:t>the objective function using the chain rule</a:t>
            </a:r>
            <a:r>
              <a:rPr lang="en-US" altLang="zh-CN" sz="2000" dirty="0">
                <a:latin typeface="Times New Roman" panose="02020603050405020304" pitchFamily="18" charset="0"/>
                <a:cs typeface="Times New Roman" panose="02020603050405020304" pitchFamily="18" charset="0"/>
              </a:rPr>
              <a:t>.</a:t>
            </a:r>
            <a:endParaRPr lang="zh-CN" altLang="en-US" sz="2000" u="sng" dirty="0">
              <a:solidFill>
                <a:srgbClr val="C0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4DCBF87-3923-4DAE-A59F-128A6D6BF819}"/>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Main Contributions</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787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MODEL</a:t>
            </a:r>
          </a:p>
        </p:txBody>
      </p:sp>
      <p:sp>
        <p:nvSpPr>
          <p:cNvPr id="3" name="灯片编号占位符 2">
            <a:extLst>
              <a:ext uri="{FF2B5EF4-FFF2-40B4-BE49-F238E27FC236}">
                <a16:creationId xmlns:a16="http://schemas.microsoft.com/office/drawing/2014/main" id="{3E74291F-AFDF-4970-9EDD-66B5EC4F71F3}"/>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8</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18ED873-53A1-471C-8C63-5CCF6BF94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1055" y="1421423"/>
            <a:ext cx="6101476" cy="4710435"/>
          </a:xfrm>
          <a:prstGeom prst="rect">
            <a:avLst/>
          </a:prstGeom>
        </p:spPr>
      </p:pic>
      <p:sp>
        <p:nvSpPr>
          <p:cNvPr id="2" name="文本框 1">
            <a:extLst>
              <a:ext uri="{FF2B5EF4-FFF2-40B4-BE49-F238E27FC236}">
                <a16:creationId xmlns:a16="http://schemas.microsoft.com/office/drawing/2014/main" id="{D07149B5-8270-329E-5224-497E0323D01A}"/>
              </a:ext>
            </a:extLst>
          </p:cNvPr>
          <p:cNvSpPr txBox="1"/>
          <p:nvPr/>
        </p:nvSpPr>
        <p:spPr>
          <a:xfrm>
            <a:off x="473240" y="1097144"/>
            <a:ext cx="332829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System Model</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62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8" name="图片 7">
            <a:extLst>
              <a:ext uri="{FF2B5EF4-FFF2-40B4-BE49-F238E27FC236}">
                <a16:creationId xmlns:a16="http://schemas.microsoft.com/office/drawing/2014/main" id="{644B6B2E-46EE-4822-8AE6-EFA22B353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38" y="165190"/>
            <a:ext cx="2343819" cy="684035"/>
          </a:xfrm>
          <a:prstGeom prst="rect">
            <a:avLst/>
          </a:prstGeom>
        </p:spPr>
      </p:pic>
      <p:sp>
        <p:nvSpPr>
          <p:cNvPr id="9" name="矩形 8">
            <a:extLst>
              <a:ext uri="{FF2B5EF4-FFF2-40B4-BE49-F238E27FC236}">
                <a16:creationId xmlns:a16="http://schemas.microsoft.com/office/drawing/2014/main" id="{81C08992-0536-4268-BCB8-B8128A5F6EBA}"/>
              </a:ext>
            </a:extLst>
          </p:cNvPr>
          <p:cNvSpPr/>
          <p:nvPr/>
        </p:nvSpPr>
        <p:spPr>
          <a:xfrm>
            <a:off x="4429125" y="165189"/>
            <a:ext cx="7615237" cy="68403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4BC60F1-7633-4072-9DF4-C9AD42986B65}"/>
              </a:ext>
            </a:extLst>
          </p:cNvPr>
          <p:cNvSpPr txBox="1"/>
          <p:nvPr/>
        </p:nvSpPr>
        <p:spPr>
          <a:xfrm>
            <a:off x="4747791" y="276374"/>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a:t>
            </a:r>
            <a:r>
              <a:rPr lang="zh-CN" altLang="en-US"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 </a:t>
            </a:r>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MODEL</a:t>
            </a:r>
          </a:p>
        </p:txBody>
      </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9</a:t>
            </a:fld>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91E8D98E-4433-43F0-A0E7-E62FE5738F91}"/>
              </a:ext>
            </a:extLst>
          </p:cNvPr>
          <p:cNvSpPr txBox="1"/>
          <p:nvPr/>
        </p:nvSpPr>
        <p:spPr>
          <a:xfrm>
            <a:off x="473240" y="1097144"/>
            <a:ext cx="272137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Channel Model</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C696BAF-1F2D-4803-959D-8A9F7BA22C38}"/>
              </a:ext>
            </a:extLst>
          </p:cNvPr>
          <p:cNvSpPr txBox="1"/>
          <p:nvPr/>
        </p:nvSpPr>
        <p:spPr>
          <a:xfrm>
            <a:off x="693494" y="1622062"/>
            <a:ext cx="170147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Satellite link:</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27" name="对象 26">
            <a:extLst>
              <a:ext uri="{FF2B5EF4-FFF2-40B4-BE49-F238E27FC236}">
                <a16:creationId xmlns:a16="http://schemas.microsoft.com/office/drawing/2014/main" id="{FAFE27E0-3948-4C4E-AE63-81773296F4D9}"/>
              </a:ext>
            </a:extLst>
          </p:cNvPr>
          <p:cNvGraphicFramePr>
            <a:graphicFrameLocks noChangeAspect="1"/>
          </p:cNvGraphicFramePr>
          <p:nvPr>
            <p:extLst>
              <p:ext uri="{D42A27DB-BD31-4B8C-83A1-F6EECF244321}">
                <p14:modId xmlns:p14="http://schemas.microsoft.com/office/powerpoint/2010/main" val="776021945"/>
              </p:ext>
            </p:extLst>
          </p:nvPr>
        </p:nvGraphicFramePr>
        <p:xfrm>
          <a:off x="2461786" y="1625843"/>
          <a:ext cx="2956598" cy="490557"/>
        </p:xfrm>
        <a:graphic>
          <a:graphicData uri="http://schemas.openxmlformats.org/presentationml/2006/ole">
            <mc:AlternateContent xmlns:mc="http://schemas.openxmlformats.org/markup-compatibility/2006">
              <mc:Choice xmlns:v="urn:schemas-microsoft-com:vml" Requires="v">
                <p:oleObj name="AxMath" r:id="rId5" imgW="1414091" imgH="244369" progId="Equation.AxMath">
                  <p:embed/>
                </p:oleObj>
              </mc:Choice>
              <mc:Fallback>
                <p:oleObj name="AxMath" r:id="rId5" imgW="1414091" imgH="244369" progId="Equation.AxMath">
                  <p:embed/>
                  <p:pic>
                    <p:nvPicPr>
                      <p:cNvPr id="9" name="对象 8">
                        <a:extLst>
                          <a:ext uri="{FF2B5EF4-FFF2-40B4-BE49-F238E27FC236}">
                            <a16:creationId xmlns:a16="http://schemas.microsoft.com/office/drawing/2014/main" id="{2A276C63-8E14-41AF-9DB1-137C35705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1786" y="1625843"/>
                        <a:ext cx="2956598" cy="490557"/>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1FCA8C33-DB7E-4BC8-98A4-6DD7824D90C4}"/>
              </a:ext>
            </a:extLst>
          </p:cNvPr>
          <p:cNvGraphicFramePr>
            <a:graphicFrameLocks noChangeAspect="1"/>
          </p:cNvGraphicFramePr>
          <p:nvPr>
            <p:extLst>
              <p:ext uri="{D42A27DB-BD31-4B8C-83A1-F6EECF244321}">
                <p14:modId xmlns:p14="http://schemas.microsoft.com/office/powerpoint/2010/main" val="3643076336"/>
              </p:ext>
            </p:extLst>
          </p:nvPr>
        </p:nvGraphicFramePr>
        <p:xfrm>
          <a:off x="2456858" y="4416127"/>
          <a:ext cx="1541462" cy="511175"/>
        </p:xfrm>
        <a:graphic>
          <a:graphicData uri="http://schemas.openxmlformats.org/presentationml/2006/ole">
            <mc:AlternateContent xmlns:mc="http://schemas.openxmlformats.org/markup-compatibility/2006">
              <mc:Choice xmlns:v="urn:schemas-microsoft-com:vml" Requires="v">
                <p:oleObj name="AxMath" r:id="rId7" imgW="712440" imgH="242280" progId="Equation.AxMath">
                  <p:embed/>
                </p:oleObj>
              </mc:Choice>
              <mc:Fallback>
                <p:oleObj name="AxMath" r:id="rId7" imgW="712440" imgH="242280" progId="Equation.AxMath">
                  <p:embed/>
                  <p:pic>
                    <p:nvPicPr>
                      <p:cNvPr id="17" name="对象 16">
                        <a:extLst>
                          <a:ext uri="{FF2B5EF4-FFF2-40B4-BE49-F238E27FC236}">
                            <a16:creationId xmlns:a16="http://schemas.microsoft.com/office/drawing/2014/main" id="{B0B706F8-6B24-49AC-8358-D0EFE13E86B5}"/>
                          </a:ext>
                        </a:extLst>
                      </p:cNvPr>
                      <p:cNvPicPr>
                        <a:picLocks noChangeAspect="1" noChangeArrowheads="1"/>
                      </p:cNvPicPr>
                      <p:nvPr/>
                    </p:nvPicPr>
                    <p:blipFill>
                      <a:blip r:embed="rId8"/>
                      <a:srcRect/>
                      <a:stretch>
                        <a:fillRect/>
                      </a:stretch>
                    </p:blipFill>
                    <p:spPr bwMode="auto">
                      <a:xfrm>
                        <a:off x="2456858" y="4416127"/>
                        <a:ext cx="1541462" cy="511175"/>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EAB5EE8E-AAD1-43E8-AC3A-00A6815226DF}"/>
              </a:ext>
            </a:extLst>
          </p:cNvPr>
          <p:cNvGraphicFramePr>
            <a:graphicFrameLocks noChangeAspect="1"/>
          </p:cNvGraphicFramePr>
          <p:nvPr>
            <p:extLst>
              <p:ext uri="{D42A27DB-BD31-4B8C-83A1-F6EECF244321}">
                <p14:modId xmlns:p14="http://schemas.microsoft.com/office/powerpoint/2010/main" val="1435508593"/>
              </p:ext>
            </p:extLst>
          </p:nvPr>
        </p:nvGraphicFramePr>
        <p:xfrm>
          <a:off x="2456858" y="5089227"/>
          <a:ext cx="1398587" cy="396875"/>
        </p:xfrm>
        <a:graphic>
          <a:graphicData uri="http://schemas.openxmlformats.org/presentationml/2006/ole">
            <mc:AlternateContent xmlns:mc="http://schemas.openxmlformats.org/markup-compatibility/2006">
              <mc:Choice xmlns:v="urn:schemas-microsoft-com:vml" Requires="v">
                <p:oleObj name="AxMath" r:id="rId9" imgW="650880" imgH="198720" progId="Equation.AxMath">
                  <p:embed/>
                </p:oleObj>
              </mc:Choice>
              <mc:Fallback>
                <p:oleObj name="AxMath" r:id="rId9" imgW="650880" imgH="198720" progId="Equation.AxMath">
                  <p:embed/>
                  <p:pic>
                    <p:nvPicPr>
                      <p:cNvPr id="19" name="对象 18">
                        <a:extLst>
                          <a:ext uri="{FF2B5EF4-FFF2-40B4-BE49-F238E27FC236}">
                            <a16:creationId xmlns:a16="http://schemas.microsoft.com/office/drawing/2014/main" id="{66375DB2-6554-48F2-B3D4-F6CD1E787987}"/>
                          </a:ext>
                        </a:extLst>
                      </p:cNvPr>
                      <p:cNvPicPr>
                        <a:picLocks noChangeAspect="1" noChangeArrowheads="1"/>
                      </p:cNvPicPr>
                      <p:nvPr/>
                    </p:nvPicPr>
                    <p:blipFill>
                      <a:blip r:embed="rId10"/>
                      <a:srcRect/>
                      <a:stretch>
                        <a:fillRect/>
                      </a:stretch>
                    </p:blipFill>
                    <p:spPr bwMode="auto">
                      <a:xfrm>
                        <a:off x="2456858" y="5089227"/>
                        <a:ext cx="1398587" cy="39687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DB86E4C3-3127-451D-8051-4C6FDB583BF9}"/>
              </a:ext>
            </a:extLst>
          </p:cNvPr>
          <p:cNvGraphicFramePr>
            <a:graphicFrameLocks noChangeAspect="1"/>
          </p:cNvGraphicFramePr>
          <p:nvPr>
            <p:extLst>
              <p:ext uri="{D42A27DB-BD31-4B8C-83A1-F6EECF244321}">
                <p14:modId xmlns:p14="http://schemas.microsoft.com/office/powerpoint/2010/main" val="91103656"/>
              </p:ext>
            </p:extLst>
          </p:nvPr>
        </p:nvGraphicFramePr>
        <p:xfrm>
          <a:off x="4285563" y="5065375"/>
          <a:ext cx="355599" cy="393700"/>
        </p:xfrm>
        <a:graphic>
          <a:graphicData uri="http://schemas.openxmlformats.org/presentationml/2006/ole">
            <mc:AlternateContent xmlns:mc="http://schemas.openxmlformats.org/markup-compatibility/2006">
              <mc:Choice xmlns:v="urn:schemas-microsoft-com:vml" Requires="v">
                <p:oleObj name="AxMath" r:id="rId11" imgW="177905" imgH="197504" progId="Equation.AxMath">
                  <p:embed/>
                </p:oleObj>
              </mc:Choice>
              <mc:Fallback>
                <p:oleObj name="AxMath" r:id="rId11" imgW="177905" imgH="197504" progId="Equation.AxMath">
                  <p:embed/>
                  <p:pic>
                    <p:nvPicPr>
                      <p:cNvPr id="22" name="对象 21">
                        <a:extLst>
                          <a:ext uri="{FF2B5EF4-FFF2-40B4-BE49-F238E27FC236}">
                            <a16:creationId xmlns:a16="http://schemas.microsoft.com/office/drawing/2014/main" id="{7A170CFA-78B6-4EBF-B384-582D1D301C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5563" y="5065375"/>
                        <a:ext cx="355599" cy="393700"/>
                      </a:xfrm>
                      <a:prstGeom prst="rect">
                        <a:avLst/>
                      </a:prstGeom>
                      <a:noFill/>
                    </p:spPr>
                  </p:pic>
                </p:oleObj>
              </mc:Fallback>
            </mc:AlternateContent>
          </a:graphicData>
        </a:graphic>
      </p:graphicFrame>
      <p:sp>
        <p:nvSpPr>
          <p:cNvPr id="35" name="文本框 34">
            <a:extLst>
              <a:ext uri="{FF2B5EF4-FFF2-40B4-BE49-F238E27FC236}">
                <a16:creationId xmlns:a16="http://schemas.microsoft.com/office/drawing/2014/main" id="{0C72E5AF-B484-4DE7-84B5-A2B36B93E8E0}"/>
              </a:ext>
            </a:extLst>
          </p:cNvPr>
          <p:cNvSpPr txBox="1"/>
          <p:nvPr/>
        </p:nvSpPr>
        <p:spPr>
          <a:xfrm>
            <a:off x="4575858" y="5085098"/>
            <a:ext cx="342120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follows </a:t>
            </a:r>
            <a:r>
              <a:rPr lang="en-US" altLang="zh-CN" sz="2000" dirty="0" err="1">
                <a:latin typeface="Times New Roman" panose="02020603050405020304" pitchFamily="18" charset="0"/>
                <a:cs typeface="Times New Roman" panose="02020603050405020304" pitchFamily="18" charset="0"/>
              </a:rPr>
              <a:t>Nakagami</a:t>
            </a:r>
            <a:r>
              <a:rPr lang="en-US" altLang="zh-CN" sz="2000" dirty="0">
                <a:latin typeface="Times New Roman" panose="02020603050405020304" pitchFamily="18" charset="0"/>
                <a:cs typeface="Times New Roman" panose="02020603050405020304" pitchFamily="18" charset="0"/>
              </a:rPr>
              <a:t>-m fading.</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37" name="对象 36">
            <a:extLst>
              <a:ext uri="{FF2B5EF4-FFF2-40B4-BE49-F238E27FC236}">
                <a16:creationId xmlns:a16="http://schemas.microsoft.com/office/drawing/2014/main" id="{7B4B79CE-6296-4BB3-BC5D-2CB69D9212C6}"/>
              </a:ext>
            </a:extLst>
          </p:cNvPr>
          <p:cNvGraphicFramePr>
            <a:graphicFrameLocks noChangeAspect="1"/>
          </p:cNvGraphicFramePr>
          <p:nvPr>
            <p:extLst>
              <p:ext uri="{D42A27DB-BD31-4B8C-83A1-F6EECF244321}">
                <p14:modId xmlns:p14="http://schemas.microsoft.com/office/powerpoint/2010/main" val="986381939"/>
              </p:ext>
            </p:extLst>
          </p:nvPr>
        </p:nvGraphicFramePr>
        <p:xfrm>
          <a:off x="2468563" y="2311663"/>
          <a:ext cx="3043591" cy="401161"/>
        </p:xfrm>
        <a:graphic>
          <a:graphicData uri="http://schemas.openxmlformats.org/presentationml/2006/ole">
            <mc:AlternateContent xmlns:mc="http://schemas.openxmlformats.org/markup-compatibility/2006">
              <mc:Choice xmlns:v="urn:schemas-microsoft-com:vml" Requires="v">
                <p:oleObj name="AxMath" r:id="rId13" imgW="1564920" imgH="208440" progId="Equation.AxMath">
                  <p:embed/>
                </p:oleObj>
              </mc:Choice>
              <mc:Fallback>
                <p:oleObj name="AxMath" r:id="rId13" imgW="1564920" imgH="208440" progId="Equation.AxMath">
                  <p:embed/>
                  <p:pic>
                    <p:nvPicPr>
                      <p:cNvPr id="27" name="对象 26">
                        <a:extLst>
                          <a:ext uri="{FF2B5EF4-FFF2-40B4-BE49-F238E27FC236}">
                            <a16:creationId xmlns:a16="http://schemas.microsoft.com/office/drawing/2014/main" id="{16B3A10B-48BB-4DC8-AB0C-7962062DF71E}"/>
                          </a:ext>
                        </a:extLst>
                      </p:cNvPr>
                      <p:cNvPicPr>
                        <a:picLocks noChangeAspect="1" noChangeArrowheads="1"/>
                      </p:cNvPicPr>
                      <p:nvPr/>
                    </p:nvPicPr>
                    <p:blipFill>
                      <a:blip r:embed="rId14"/>
                      <a:srcRect/>
                      <a:stretch>
                        <a:fillRect/>
                      </a:stretch>
                    </p:blipFill>
                    <p:spPr bwMode="auto">
                      <a:xfrm>
                        <a:off x="2468563" y="2311663"/>
                        <a:ext cx="3043591" cy="401161"/>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7999FDC3-B60E-4C7A-9B69-7AE7219A131F}"/>
              </a:ext>
            </a:extLst>
          </p:cNvPr>
          <p:cNvGraphicFramePr>
            <a:graphicFrameLocks noChangeAspect="1"/>
          </p:cNvGraphicFramePr>
          <p:nvPr>
            <p:extLst>
              <p:ext uri="{D42A27DB-BD31-4B8C-83A1-F6EECF244321}">
                <p14:modId xmlns:p14="http://schemas.microsoft.com/office/powerpoint/2010/main" val="1637097583"/>
              </p:ext>
            </p:extLst>
          </p:nvPr>
        </p:nvGraphicFramePr>
        <p:xfrm>
          <a:off x="5717786" y="2312369"/>
          <a:ext cx="2449159" cy="400110"/>
        </p:xfrm>
        <a:graphic>
          <a:graphicData uri="http://schemas.openxmlformats.org/presentationml/2006/ole">
            <mc:AlternateContent xmlns:mc="http://schemas.openxmlformats.org/markup-compatibility/2006">
              <mc:Choice xmlns:v="urn:schemas-microsoft-com:vml" Requires="v">
                <p:oleObj name="AxMath" r:id="rId15" imgW="1287409" imgH="213687" progId="Equation.AxMath">
                  <p:embed/>
                </p:oleObj>
              </mc:Choice>
              <mc:Fallback>
                <p:oleObj name="AxMath" r:id="rId15" imgW="1287409" imgH="213687" progId="Equation.AxMath">
                  <p:embed/>
                  <p:pic>
                    <p:nvPicPr>
                      <p:cNvPr id="29" name="对象 28">
                        <a:extLst>
                          <a:ext uri="{FF2B5EF4-FFF2-40B4-BE49-F238E27FC236}">
                            <a16:creationId xmlns:a16="http://schemas.microsoft.com/office/drawing/2014/main" id="{AE6C26B0-4BBC-4AFF-807D-EAD0C123C5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17786" y="2312369"/>
                        <a:ext cx="2449159" cy="400110"/>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DD2EFB92-63D7-400E-BF45-787E4572484F}"/>
              </a:ext>
            </a:extLst>
          </p:cNvPr>
          <p:cNvGraphicFramePr>
            <a:graphicFrameLocks noChangeAspect="1"/>
          </p:cNvGraphicFramePr>
          <p:nvPr>
            <p:extLst>
              <p:ext uri="{D42A27DB-BD31-4B8C-83A1-F6EECF244321}">
                <p14:modId xmlns:p14="http://schemas.microsoft.com/office/powerpoint/2010/main" val="2816231099"/>
              </p:ext>
            </p:extLst>
          </p:nvPr>
        </p:nvGraphicFramePr>
        <p:xfrm>
          <a:off x="8406408" y="2151125"/>
          <a:ext cx="2995968" cy="683644"/>
        </p:xfrm>
        <a:graphic>
          <a:graphicData uri="http://schemas.openxmlformats.org/presentationml/2006/ole">
            <mc:AlternateContent xmlns:mc="http://schemas.openxmlformats.org/markup-compatibility/2006">
              <mc:Choice xmlns:v="urn:schemas-microsoft-com:vml" Requires="v">
                <p:oleObj name="AxMath" r:id="rId17" imgW="1887696" imgH="419069" progId="Equation.AxMath">
                  <p:embed/>
                </p:oleObj>
              </mc:Choice>
              <mc:Fallback>
                <p:oleObj name="AxMath" r:id="rId17" imgW="1887696" imgH="419069" progId="Equation.AxMath">
                  <p:embed/>
                  <p:pic>
                    <p:nvPicPr>
                      <p:cNvPr id="31" name="对象 30">
                        <a:extLst>
                          <a:ext uri="{FF2B5EF4-FFF2-40B4-BE49-F238E27FC236}">
                            <a16:creationId xmlns:a16="http://schemas.microsoft.com/office/drawing/2014/main" id="{4D070EB6-4882-4744-9B5F-4CE5765F88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06408" y="2151125"/>
                        <a:ext cx="2995968" cy="683644"/>
                      </a:xfrm>
                      <a:prstGeom prst="rect">
                        <a:avLst/>
                      </a:prstGeom>
                      <a:noFill/>
                    </p:spPr>
                  </p:pic>
                </p:oleObj>
              </mc:Fallback>
            </mc:AlternateContent>
          </a:graphicData>
        </a:graphic>
      </p:graphicFrame>
      <p:sp>
        <p:nvSpPr>
          <p:cNvPr id="44" name="箭头: 右 43">
            <a:extLst>
              <a:ext uri="{FF2B5EF4-FFF2-40B4-BE49-F238E27FC236}">
                <a16:creationId xmlns:a16="http://schemas.microsoft.com/office/drawing/2014/main" id="{D22F9C18-3F4B-43A9-96FA-58AB4A67CAF3}"/>
              </a:ext>
            </a:extLst>
          </p:cNvPr>
          <p:cNvSpPr/>
          <p:nvPr/>
        </p:nvSpPr>
        <p:spPr>
          <a:xfrm>
            <a:off x="2544288" y="3635344"/>
            <a:ext cx="549578" cy="3953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F6AC399D-65B5-43D6-96F6-078C83A6CBF8}"/>
              </a:ext>
            </a:extLst>
          </p:cNvPr>
          <p:cNvGraphicFramePr>
            <a:graphicFrameLocks noChangeAspect="1"/>
          </p:cNvGraphicFramePr>
          <p:nvPr>
            <p:extLst>
              <p:ext uri="{D42A27DB-BD31-4B8C-83A1-F6EECF244321}">
                <p14:modId xmlns:p14="http://schemas.microsoft.com/office/powerpoint/2010/main" val="4161858787"/>
              </p:ext>
            </p:extLst>
          </p:nvPr>
        </p:nvGraphicFramePr>
        <p:xfrm>
          <a:off x="2490081" y="2777619"/>
          <a:ext cx="2682237" cy="710165"/>
        </p:xfrm>
        <a:graphic>
          <a:graphicData uri="http://schemas.openxmlformats.org/presentationml/2006/ole">
            <mc:AlternateContent xmlns:mc="http://schemas.openxmlformats.org/markup-compatibility/2006">
              <mc:Choice xmlns:v="urn:schemas-microsoft-com:vml" Requires="v">
                <p:oleObj name="AxMath" r:id="rId19" imgW="1373400" imgH="383040" progId="Equation.AxMath">
                  <p:embed/>
                </p:oleObj>
              </mc:Choice>
              <mc:Fallback>
                <p:oleObj name="AxMath" r:id="rId19" imgW="1373400" imgH="383040" progId="Equation.AxMath">
                  <p:embed/>
                  <p:pic>
                    <p:nvPicPr>
                      <p:cNvPr id="0" name="Object 6"/>
                      <p:cNvPicPr>
                        <a:picLocks noChangeAspect="1" noChangeArrowheads="1"/>
                      </p:cNvPicPr>
                      <p:nvPr/>
                    </p:nvPicPr>
                    <p:blipFill>
                      <a:blip r:embed="rId20"/>
                      <a:srcRect/>
                      <a:stretch>
                        <a:fillRect/>
                      </a:stretch>
                    </p:blipFill>
                    <p:spPr bwMode="auto">
                      <a:xfrm>
                        <a:off x="2490081" y="2777619"/>
                        <a:ext cx="2682237" cy="710165"/>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FAE1BFE0-4F47-4659-9477-3CD38CA69DC2}"/>
              </a:ext>
            </a:extLst>
          </p:cNvPr>
          <p:cNvGraphicFramePr>
            <a:graphicFrameLocks noChangeAspect="1"/>
          </p:cNvGraphicFramePr>
          <p:nvPr>
            <p:extLst>
              <p:ext uri="{D42A27DB-BD31-4B8C-83A1-F6EECF244321}">
                <p14:modId xmlns:p14="http://schemas.microsoft.com/office/powerpoint/2010/main" val="704513938"/>
              </p:ext>
            </p:extLst>
          </p:nvPr>
        </p:nvGraphicFramePr>
        <p:xfrm>
          <a:off x="3255876" y="3642586"/>
          <a:ext cx="1166625" cy="351120"/>
        </p:xfrm>
        <a:graphic>
          <a:graphicData uri="http://schemas.openxmlformats.org/presentationml/2006/ole">
            <mc:AlternateContent xmlns:mc="http://schemas.openxmlformats.org/markup-compatibility/2006">
              <mc:Choice xmlns:v="urn:schemas-microsoft-com:vml" Requires="v">
                <p:oleObj name="AxMath" r:id="rId21" imgW="630751" imgH="183182" progId="Equation.AxMath">
                  <p:embed/>
                </p:oleObj>
              </mc:Choice>
              <mc:Fallback>
                <p:oleObj name="AxMath" r:id="rId21" imgW="630751" imgH="183182" progId="Equation.AxMath">
                  <p:embed/>
                  <p:pic>
                    <p:nvPicPr>
                      <p:cNvPr id="0"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55876" y="3642586"/>
                        <a:ext cx="1166625" cy="351120"/>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E68DE295-1F2C-486A-80E4-32F42E267BBF}"/>
              </a:ext>
            </a:extLst>
          </p:cNvPr>
          <p:cNvGraphicFramePr>
            <a:graphicFrameLocks noChangeAspect="1"/>
          </p:cNvGraphicFramePr>
          <p:nvPr>
            <p:extLst>
              <p:ext uri="{D42A27DB-BD31-4B8C-83A1-F6EECF244321}">
                <p14:modId xmlns:p14="http://schemas.microsoft.com/office/powerpoint/2010/main" val="3288792559"/>
              </p:ext>
            </p:extLst>
          </p:nvPr>
        </p:nvGraphicFramePr>
        <p:xfrm>
          <a:off x="4489796" y="3636909"/>
          <a:ext cx="1166624" cy="351120"/>
        </p:xfrm>
        <a:graphic>
          <a:graphicData uri="http://schemas.openxmlformats.org/presentationml/2006/ole">
            <mc:AlternateContent xmlns:mc="http://schemas.openxmlformats.org/markup-compatibility/2006">
              <mc:Choice xmlns:v="urn:schemas-microsoft-com:vml" Requires="v">
                <p:oleObj name="AxMath" r:id="rId23" imgW="626219" imgH="183182" progId="Equation.AxMath">
                  <p:embed/>
                </p:oleObj>
              </mc:Choice>
              <mc:Fallback>
                <p:oleObj name="AxMath" r:id="rId23" imgW="626219" imgH="183182" progId="Equation.AxMath">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89796" y="3636909"/>
                        <a:ext cx="1166624" cy="351120"/>
                      </a:xfrm>
                      <a:prstGeom prst="rect">
                        <a:avLst/>
                      </a:prstGeom>
                      <a:noFill/>
                    </p:spPr>
                  </p:pic>
                </p:oleObj>
              </mc:Fallback>
            </mc:AlternateContent>
          </a:graphicData>
        </a:graphic>
      </p:graphicFrame>
      <p:graphicFrame>
        <p:nvGraphicFramePr>
          <p:cNvPr id="59" name="对象 58">
            <a:extLst>
              <a:ext uri="{FF2B5EF4-FFF2-40B4-BE49-F238E27FC236}">
                <a16:creationId xmlns:a16="http://schemas.microsoft.com/office/drawing/2014/main" id="{34EFADE9-B31E-4F62-A9ED-90139C5C8240}"/>
              </a:ext>
            </a:extLst>
          </p:cNvPr>
          <p:cNvGraphicFramePr>
            <a:graphicFrameLocks noChangeAspect="1"/>
          </p:cNvGraphicFramePr>
          <p:nvPr>
            <p:extLst>
              <p:ext uri="{D42A27DB-BD31-4B8C-83A1-F6EECF244321}">
                <p14:modId xmlns:p14="http://schemas.microsoft.com/office/powerpoint/2010/main" val="2821908223"/>
              </p:ext>
            </p:extLst>
          </p:nvPr>
        </p:nvGraphicFramePr>
        <p:xfrm>
          <a:off x="5784331" y="3636909"/>
          <a:ext cx="1160539" cy="351120"/>
        </p:xfrm>
        <a:graphic>
          <a:graphicData uri="http://schemas.openxmlformats.org/presentationml/2006/ole">
            <mc:AlternateContent xmlns:mc="http://schemas.openxmlformats.org/markup-compatibility/2006">
              <mc:Choice xmlns:v="urn:schemas-microsoft-com:vml" Requires="v">
                <p:oleObj name="AxMath" r:id="rId25" imgW="620553" imgH="183182" progId="Equation.AxMath">
                  <p:embed/>
                </p:oleObj>
              </mc:Choice>
              <mc:Fallback>
                <p:oleObj name="AxMath" r:id="rId25" imgW="620553" imgH="183182" progId="Equation.AxMath">
                  <p:embed/>
                  <p:pic>
                    <p:nvPicPr>
                      <p:cNvPr id="0" name="Object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84331" y="3636909"/>
                        <a:ext cx="1160539" cy="351120"/>
                      </a:xfrm>
                      <a:prstGeom prst="rect">
                        <a:avLst/>
                      </a:prstGeom>
                      <a:noFill/>
                    </p:spPr>
                  </p:pic>
                </p:oleObj>
              </mc:Fallback>
            </mc:AlternateContent>
          </a:graphicData>
        </a:graphic>
      </p:graphicFrame>
      <p:graphicFrame>
        <p:nvGraphicFramePr>
          <p:cNvPr id="60" name="对象 59">
            <a:extLst>
              <a:ext uri="{FF2B5EF4-FFF2-40B4-BE49-F238E27FC236}">
                <a16:creationId xmlns:a16="http://schemas.microsoft.com/office/drawing/2014/main" id="{20C16A62-9D31-45F9-BC53-9036B36C178F}"/>
              </a:ext>
            </a:extLst>
          </p:cNvPr>
          <p:cNvGraphicFramePr>
            <a:graphicFrameLocks noChangeAspect="1"/>
          </p:cNvGraphicFramePr>
          <p:nvPr>
            <p:extLst>
              <p:ext uri="{D42A27DB-BD31-4B8C-83A1-F6EECF244321}">
                <p14:modId xmlns:p14="http://schemas.microsoft.com/office/powerpoint/2010/main" val="2641075844"/>
              </p:ext>
            </p:extLst>
          </p:nvPr>
        </p:nvGraphicFramePr>
        <p:xfrm>
          <a:off x="7157144" y="3635344"/>
          <a:ext cx="1095567" cy="365189"/>
        </p:xfrm>
        <a:graphic>
          <a:graphicData uri="http://schemas.openxmlformats.org/presentationml/2006/ole">
            <mc:AlternateContent xmlns:mc="http://schemas.openxmlformats.org/markup-compatibility/2006">
              <mc:Choice xmlns:v="urn:schemas-microsoft-com:vml" Requires="v">
                <p:oleObj name="AxMath" r:id="rId27" imgW="615643" imgH="183182" progId="Equation.AxMath">
                  <p:embed/>
                </p:oleObj>
              </mc:Choice>
              <mc:Fallback>
                <p:oleObj name="AxMath" r:id="rId27" imgW="615643" imgH="183182" progId="Equation.AxMath">
                  <p:embed/>
                  <p:pic>
                    <p:nvPicPr>
                      <p:cNvPr id="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57144" y="3635344"/>
                        <a:ext cx="1095567" cy="365189"/>
                      </a:xfrm>
                      <a:prstGeom prst="rect">
                        <a:avLst/>
                      </a:prstGeom>
                      <a:noFill/>
                    </p:spPr>
                  </p:pic>
                </p:oleObj>
              </mc:Fallback>
            </mc:AlternateContent>
          </a:graphicData>
        </a:graphic>
      </p:graphicFrame>
      <p:sp>
        <p:nvSpPr>
          <p:cNvPr id="61" name="Rectangle 28">
            <a:extLst>
              <a:ext uri="{FF2B5EF4-FFF2-40B4-BE49-F238E27FC236}">
                <a16:creationId xmlns:a16="http://schemas.microsoft.com/office/drawing/2014/main" id="{DA4A1D50-DD3E-4F42-9083-E8CA68DA8E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6" name="文本框 65">
            <a:extLst>
              <a:ext uri="{FF2B5EF4-FFF2-40B4-BE49-F238E27FC236}">
                <a16:creationId xmlns:a16="http://schemas.microsoft.com/office/drawing/2014/main" id="{C5F3151C-7547-42A6-A26D-5BCB701488F9}"/>
              </a:ext>
            </a:extLst>
          </p:cNvPr>
          <p:cNvSpPr txBox="1"/>
          <p:nvPr/>
        </p:nvSpPr>
        <p:spPr>
          <a:xfrm>
            <a:off x="455483" y="4498861"/>
            <a:ext cx="1865047"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Terrestrial link:</a:t>
            </a:r>
            <a:endParaRPr lang="zh-CN" altLang="en-US" sz="2000" dirty="0">
              <a:latin typeface="Times New Roman" panose="02020603050405020304" pitchFamily="18" charset="0"/>
              <a:cs typeface="Times New Roman" panose="02020603050405020304" pitchFamily="18" charset="0"/>
            </a:endParaRPr>
          </a:p>
        </p:txBody>
      </p:sp>
      <p:sp>
        <p:nvSpPr>
          <p:cNvPr id="67" name="箭头: 右 66">
            <a:extLst>
              <a:ext uri="{FF2B5EF4-FFF2-40B4-BE49-F238E27FC236}">
                <a16:creationId xmlns:a16="http://schemas.microsoft.com/office/drawing/2014/main" id="{4D0D1388-4057-464C-934D-65C11B953F58}"/>
              </a:ext>
            </a:extLst>
          </p:cNvPr>
          <p:cNvSpPr/>
          <p:nvPr/>
        </p:nvSpPr>
        <p:spPr>
          <a:xfrm>
            <a:off x="2501308" y="5585154"/>
            <a:ext cx="549578" cy="39539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8" name="对象 67">
            <a:extLst>
              <a:ext uri="{FF2B5EF4-FFF2-40B4-BE49-F238E27FC236}">
                <a16:creationId xmlns:a16="http://schemas.microsoft.com/office/drawing/2014/main" id="{C5506E9E-DB74-4AC5-BEC3-C5C333780497}"/>
              </a:ext>
            </a:extLst>
          </p:cNvPr>
          <p:cNvGraphicFramePr>
            <a:graphicFrameLocks noChangeAspect="1"/>
          </p:cNvGraphicFramePr>
          <p:nvPr>
            <p:extLst>
              <p:ext uri="{D42A27DB-BD31-4B8C-83A1-F6EECF244321}">
                <p14:modId xmlns:p14="http://schemas.microsoft.com/office/powerpoint/2010/main" val="137934064"/>
              </p:ext>
            </p:extLst>
          </p:nvPr>
        </p:nvGraphicFramePr>
        <p:xfrm>
          <a:off x="3156151" y="5617320"/>
          <a:ext cx="1264814" cy="380672"/>
        </p:xfrm>
        <a:graphic>
          <a:graphicData uri="http://schemas.openxmlformats.org/presentationml/2006/ole">
            <mc:AlternateContent xmlns:mc="http://schemas.openxmlformats.org/markup-compatibility/2006">
              <mc:Choice xmlns:v="urn:schemas-microsoft-com:vml" Requires="v">
                <p:oleObj name="AxMath" r:id="rId29" imgW="641704" imgH="183182" progId="Equation.AxMath">
                  <p:embed/>
                </p:oleObj>
              </mc:Choice>
              <mc:Fallback>
                <p:oleObj name="AxMath" r:id="rId29" imgW="641704" imgH="183182" progId="Equation.AxMath">
                  <p:embed/>
                  <p:pic>
                    <p:nvPicPr>
                      <p:cNvPr id="0" name="Object 4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56151" y="5617320"/>
                        <a:ext cx="1264814" cy="380672"/>
                      </a:xfrm>
                      <a:prstGeom prst="rect">
                        <a:avLst/>
                      </a:prstGeom>
                      <a:noFill/>
                    </p:spPr>
                  </p:pic>
                </p:oleObj>
              </mc:Fallback>
            </mc:AlternateContent>
          </a:graphicData>
        </a:graphic>
      </p:graphicFrame>
      <p:graphicFrame>
        <p:nvGraphicFramePr>
          <p:cNvPr id="69" name="对象 68">
            <a:extLst>
              <a:ext uri="{FF2B5EF4-FFF2-40B4-BE49-F238E27FC236}">
                <a16:creationId xmlns:a16="http://schemas.microsoft.com/office/drawing/2014/main" id="{4F594FBF-F552-4556-985B-F947E6738E36}"/>
              </a:ext>
            </a:extLst>
          </p:cNvPr>
          <p:cNvGraphicFramePr>
            <a:graphicFrameLocks noChangeAspect="1"/>
          </p:cNvGraphicFramePr>
          <p:nvPr>
            <p:extLst>
              <p:ext uri="{D42A27DB-BD31-4B8C-83A1-F6EECF244321}">
                <p14:modId xmlns:p14="http://schemas.microsoft.com/office/powerpoint/2010/main" val="2405578381"/>
              </p:ext>
            </p:extLst>
          </p:nvPr>
        </p:nvGraphicFramePr>
        <p:xfrm>
          <a:off x="4486456" y="5610631"/>
          <a:ext cx="1264814" cy="380672"/>
        </p:xfrm>
        <a:graphic>
          <a:graphicData uri="http://schemas.openxmlformats.org/presentationml/2006/ole">
            <mc:AlternateContent xmlns:mc="http://schemas.openxmlformats.org/markup-compatibility/2006">
              <mc:Choice xmlns:v="urn:schemas-microsoft-com:vml" Requires="v">
                <p:oleObj name="AxMath" r:id="rId31" imgW="636794" imgH="183182" progId="Equation.AxMath">
                  <p:embed/>
                </p:oleObj>
              </mc:Choice>
              <mc:Fallback>
                <p:oleObj name="AxMath" r:id="rId31" imgW="636794" imgH="183182" progId="Equation.AxMath">
                  <p:embed/>
                  <p:pic>
                    <p:nvPicPr>
                      <p:cNvPr id="0" name="Object 4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86456" y="5610631"/>
                        <a:ext cx="1264814" cy="380672"/>
                      </a:xfrm>
                      <a:prstGeom prst="rect">
                        <a:avLst/>
                      </a:prstGeom>
                      <a:noFill/>
                    </p:spPr>
                  </p:pic>
                </p:oleObj>
              </mc:Fallback>
            </mc:AlternateContent>
          </a:graphicData>
        </a:graphic>
      </p:graphicFrame>
      <p:graphicFrame>
        <p:nvGraphicFramePr>
          <p:cNvPr id="70" name="对象 69">
            <a:extLst>
              <a:ext uri="{FF2B5EF4-FFF2-40B4-BE49-F238E27FC236}">
                <a16:creationId xmlns:a16="http://schemas.microsoft.com/office/drawing/2014/main" id="{4BF9B2FE-C16B-4758-BC1B-E6462B5EB8FC}"/>
              </a:ext>
            </a:extLst>
          </p:cNvPr>
          <p:cNvGraphicFramePr>
            <a:graphicFrameLocks noChangeAspect="1"/>
          </p:cNvGraphicFramePr>
          <p:nvPr>
            <p:extLst>
              <p:ext uri="{D42A27DB-BD31-4B8C-83A1-F6EECF244321}">
                <p14:modId xmlns:p14="http://schemas.microsoft.com/office/powerpoint/2010/main" val="1306541745"/>
              </p:ext>
            </p:extLst>
          </p:nvPr>
        </p:nvGraphicFramePr>
        <p:xfrm>
          <a:off x="5838132" y="5610631"/>
          <a:ext cx="1264814" cy="380672"/>
        </p:xfrm>
        <a:graphic>
          <a:graphicData uri="http://schemas.openxmlformats.org/presentationml/2006/ole">
            <mc:AlternateContent xmlns:mc="http://schemas.openxmlformats.org/markup-compatibility/2006">
              <mc:Choice xmlns:v="urn:schemas-microsoft-com:vml" Requires="v">
                <p:oleObj name="AxMath" r:id="rId33" imgW="631129" imgH="183182" progId="Equation.AxMath">
                  <p:embed/>
                </p:oleObj>
              </mc:Choice>
              <mc:Fallback>
                <p:oleObj name="AxMath" r:id="rId33" imgW="631129" imgH="183182" progId="Equation.AxMath">
                  <p:embed/>
                  <p:pic>
                    <p:nvPicPr>
                      <p:cNvPr id="0" name="Object 4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838132" y="5610631"/>
                        <a:ext cx="1264814" cy="380672"/>
                      </a:xfrm>
                      <a:prstGeom prst="rect">
                        <a:avLst/>
                      </a:prstGeom>
                      <a:noFill/>
                    </p:spPr>
                  </p:pic>
                </p:oleObj>
              </mc:Fallback>
            </mc:AlternateContent>
          </a:graphicData>
        </a:graphic>
      </p:graphicFrame>
      <p:graphicFrame>
        <p:nvGraphicFramePr>
          <p:cNvPr id="71" name="对象 70">
            <a:extLst>
              <a:ext uri="{FF2B5EF4-FFF2-40B4-BE49-F238E27FC236}">
                <a16:creationId xmlns:a16="http://schemas.microsoft.com/office/drawing/2014/main" id="{48FE2576-9552-4E07-827E-AD542CA981BC}"/>
              </a:ext>
            </a:extLst>
          </p:cNvPr>
          <p:cNvGraphicFramePr>
            <a:graphicFrameLocks noChangeAspect="1"/>
          </p:cNvGraphicFramePr>
          <p:nvPr>
            <p:extLst>
              <p:ext uri="{D42A27DB-BD31-4B8C-83A1-F6EECF244321}">
                <p14:modId xmlns:p14="http://schemas.microsoft.com/office/powerpoint/2010/main" val="3272667409"/>
              </p:ext>
            </p:extLst>
          </p:nvPr>
        </p:nvGraphicFramePr>
        <p:xfrm>
          <a:off x="7175331" y="5634303"/>
          <a:ext cx="1264814" cy="380672"/>
        </p:xfrm>
        <a:graphic>
          <a:graphicData uri="http://schemas.openxmlformats.org/presentationml/2006/ole">
            <mc:AlternateContent xmlns:mc="http://schemas.openxmlformats.org/markup-compatibility/2006">
              <mc:Choice xmlns:v="urn:schemas-microsoft-com:vml" Requires="v">
                <p:oleObj name="AxMath" r:id="rId35" imgW="626219" imgH="183182" progId="Equation.AxMath">
                  <p:embed/>
                </p:oleObj>
              </mc:Choice>
              <mc:Fallback>
                <p:oleObj name="AxMath" r:id="rId35" imgW="626219" imgH="183182" progId="Equation.AxMath">
                  <p:embed/>
                  <p:pic>
                    <p:nvPicPr>
                      <p:cNvPr id="0" name="Object 4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75331" y="5634303"/>
                        <a:ext cx="1264814" cy="380672"/>
                      </a:xfrm>
                      <a:prstGeom prst="rect">
                        <a:avLst/>
                      </a:prstGeom>
                      <a:noFill/>
                    </p:spPr>
                  </p:pic>
                </p:oleObj>
              </mc:Fallback>
            </mc:AlternateContent>
          </a:graphicData>
        </a:graphic>
      </p:graphicFrame>
      <p:sp>
        <p:nvSpPr>
          <p:cNvPr id="76" name="Rectangle 53">
            <a:extLst>
              <a:ext uri="{FF2B5EF4-FFF2-40B4-BE49-F238E27FC236}">
                <a16:creationId xmlns:a16="http://schemas.microsoft.com/office/drawing/2014/main" id="{6538C7DC-BD70-4131-AD8D-C8C54747BC4D}"/>
              </a:ext>
            </a:extLst>
          </p:cNvPr>
          <p:cNvSpPr>
            <a:spLocks noChangeArrowheads="1"/>
          </p:cNvSpPr>
          <p:nvPr/>
        </p:nvSpPr>
        <p:spPr bwMode="auto">
          <a:xfrm>
            <a:off x="0" y="67541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27003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5645</TotalTime>
  <Words>4440</Words>
  <Application>Microsoft Office PowerPoint</Application>
  <PresentationFormat>宽屏</PresentationFormat>
  <Paragraphs>261</Paragraphs>
  <Slides>18</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28" baseType="lpstr">
      <vt:lpstr>Times New Roman</vt:lpstr>
      <vt:lpstr>等线 Light</vt:lpstr>
      <vt:lpstr>Segoe UI Black</vt:lpstr>
      <vt:lpstr>Wingdings</vt:lpstr>
      <vt:lpstr>Arial</vt:lpstr>
      <vt:lpstr>Cambria Math</vt:lpstr>
      <vt:lpstr>等线</vt:lpstr>
      <vt:lpstr>Office 主题​​</vt:lpstr>
      <vt:lpstr>AxMath</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Jalen</dc:creator>
  <cp:lastModifiedBy>兆薇 王</cp:lastModifiedBy>
  <cp:revision>344</cp:revision>
  <dcterms:created xsi:type="dcterms:W3CDTF">2021-05-17T00:20:22Z</dcterms:created>
  <dcterms:modified xsi:type="dcterms:W3CDTF">2023-10-09T10:59:34Z</dcterms:modified>
</cp:coreProperties>
</file>